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24"/>
  </p:notesMasterIdLst>
  <p:sldIdLst>
    <p:sldId id="256" r:id="rId2"/>
    <p:sldId id="341" r:id="rId3"/>
    <p:sldId id="355" r:id="rId4"/>
    <p:sldId id="349" r:id="rId5"/>
    <p:sldId id="350" r:id="rId6"/>
    <p:sldId id="338" r:id="rId7"/>
    <p:sldId id="351" r:id="rId8"/>
    <p:sldId id="352" r:id="rId9"/>
    <p:sldId id="314" r:id="rId10"/>
    <p:sldId id="353" r:id="rId11"/>
    <p:sldId id="326" r:id="rId12"/>
    <p:sldId id="354" r:id="rId13"/>
    <p:sldId id="334" r:id="rId14"/>
    <p:sldId id="333" r:id="rId15"/>
    <p:sldId id="328" r:id="rId16"/>
    <p:sldId id="346" r:id="rId17"/>
    <p:sldId id="332" r:id="rId18"/>
    <p:sldId id="330" r:id="rId19"/>
    <p:sldId id="329" r:id="rId20"/>
    <p:sldId id="347" r:id="rId21"/>
    <p:sldId id="311" r:id="rId22"/>
    <p:sldId id="348" r:id="rId23"/>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376" autoAdjust="0"/>
    <p:restoredTop sz="94660"/>
  </p:normalViewPr>
  <p:slideViewPr>
    <p:cSldViewPr snapToGrid="0">
      <p:cViewPr varScale="1">
        <p:scale>
          <a:sx n="113" d="100"/>
          <a:sy n="113" d="100"/>
        </p:scale>
        <p:origin x="20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60" cy="498056"/>
          </a:xfrm>
          <a:prstGeom prst="rect">
            <a:avLst/>
          </a:prstGeom>
        </p:spPr>
        <p:txBody>
          <a:bodyPr vert="horz" lIns="92108" tIns="46054" rIns="92108" bIns="46054"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2" y="0"/>
            <a:ext cx="2945660" cy="498056"/>
          </a:xfrm>
          <a:prstGeom prst="rect">
            <a:avLst/>
          </a:prstGeom>
        </p:spPr>
        <p:txBody>
          <a:bodyPr vert="horz" lIns="92108" tIns="46054" rIns="92108" bIns="46054" rtlCol="0"/>
          <a:lstStyle>
            <a:lvl1pPr algn="r">
              <a:defRPr sz="1200"/>
            </a:lvl1pPr>
          </a:lstStyle>
          <a:p>
            <a:fld id="{407607C3-3EC3-4A2D-B6F2-10883060FF8E}" type="datetimeFigureOut">
              <a:rPr kumimoji="1" lang="ja-JP" altLang="en-US" smtClean="0"/>
              <a:t>2025/12/24</a:t>
            </a:fld>
            <a:endParaRPr kumimoji="1" lang="ja-JP" altLang="en-US"/>
          </a:p>
        </p:txBody>
      </p:sp>
      <p:sp>
        <p:nvSpPr>
          <p:cNvPr id="4" name="スライド イメージ プレースホルダー 3"/>
          <p:cNvSpPr>
            <a:spLocks noGrp="1" noRot="1" noChangeAspect="1"/>
          </p:cNvSpPr>
          <p:nvPr>
            <p:ph type="sldImg" idx="2"/>
          </p:nvPr>
        </p:nvSpPr>
        <p:spPr>
          <a:xfrm>
            <a:off x="420688" y="1241425"/>
            <a:ext cx="5956300" cy="3349625"/>
          </a:xfrm>
          <a:prstGeom prst="rect">
            <a:avLst/>
          </a:prstGeom>
          <a:noFill/>
          <a:ln w="12700">
            <a:solidFill>
              <a:prstClr val="black"/>
            </a:solidFill>
          </a:ln>
        </p:spPr>
        <p:txBody>
          <a:bodyPr vert="horz" lIns="92108" tIns="46054" rIns="92108" bIns="46054" rtlCol="0" anchor="ctr"/>
          <a:lstStyle/>
          <a:p>
            <a:endParaRPr lang="ja-JP" altLang="en-US"/>
          </a:p>
        </p:txBody>
      </p:sp>
      <p:sp>
        <p:nvSpPr>
          <p:cNvPr id="5" name="ノート プレースホルダー 4"/>
          <p:cNvSpPr>
            <a:spLocks noGrp="1"/>
          </p:cNvSpPr>
          <p:nvPr>
            <p:ph type="body" sz="quarter" idx="3"/>
          </p:nvPr>
        </p:nvSpPr>
        <p:spPr>
          <a:xfrm>
            <a:off x="679768" y="4777195"/>
            <a:ext cx="5438140" cy="3908614"/>
          </a:xfrm>
          <a:prstGeom prst="rect">
            <a:avLst/>
          </a:prstGeom>
        </p:spPr>
        <p:txBody>
          <a:bodyPr vert="horz" lIns="92108" tIns="46054" rIns="92108" bIns="46054"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584"/>
            <a:ext cx="2945660" cy="498055"/>
          </a:xfrm>
          <a:prstGeom prst="rect">
            <a:avLst/>
          </a:prstGeom>
        </p:spPr>
        <p:txBody>
          <a:bodyPr vert="horz" lIns="92108" tIns="46054" rIns="92108" bIns="46054"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2" y="9428584"/>
            <a:ext cx="2945660" cy="498055"/>
          </a:xfrm>
          <a:prstGeom prst="rect">
            <a:avLst/>
          </a:prstGeom>
        </p:spPr>
        <p:txBody>
          <a:bodyPr vert="horz" lIns="92108" tIns="46054" rIns="92108" bIns="46054" rtlCol="0" anchor="b"/>
          <a:lstStyle>
            <a:lvl1pPr algn="r">
              <a:defRPr sz="1200"/>
            </a:lvl1pPr>
          </a:lstStyle>
          <a:p>
            <a:fld id="{DDE818A6-EBD8-4F10-92F5-96D2A05C0B3D}" type="slidenum">
              <a:rPr kumimoji="1" lang="ja-JP" altLang="en-US" smtClean="0"/>
              <a:t>‹#›</a:t>
            </a:fld>
            <a:endParaRPr kumimoji="1" lang="ja-JP" altLang="en-US"/>
          </a:p>
        </p:txBody>
      </p:sp>
    </p:spTree>
    <p:extLst>
      <p:ext uri="{BB962C8B-B14F-4D97-AF65-F5344CB8AC3E}">
        <p14:creationId xmlns:p14="http://schemas.microsoft.com/office/powerpoint/2010/main" val="110041152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dirty="0"/>
          </a:p>
        </p:txBody>
      </p:sp>
      <p:sp>
        <p:nvSpPr>
          <p:cNvPr id="4" name="スライド番号プレースホルダー 3"/>
          <p:cNvSpPr>
            <a:spLocks noGrp="1"/>
          </p:cNvSpPr>
          <p:nvPr>
            <p:ph type="sldNum" sz="quarter" idx="5"/>
          </p:nvPr>
        </p:nvSpPr>
        <p:spPr/>
        <p:txBody>
          <a:bodyPr rtlCol="0"/>
          <a:lstStyle/>
          <a:p>
            <a:pPr rtl="0"/>
            <a:fld id="{C58EC616-C518-4358-9496-6C33B2F5FA56}" type="slidenum">
              <a:rPr lang="en-US" altLang="ja-JP" smtClean="0"/>
              <a:t>2</a:t>
            </a:fld>
            <a:endParaRPr lang="ja-JP" altLang="en-US" dirty="0"/>
          </a:p>
        </p:txBody>
      </p:sp>
    </p:spTree>
    <p:extLst>
      <p:ext uri="{BB962C8B-B14F-4D97-AF65-F5344CB8AC3E}">
        <p14:creationId xmlns:p14="http://schemas.microsoft.com/office/powerpoint/2010/main" val="1582420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dirty="0"/>
          </a:p>
        </p:txBody>
      </p:sp>
      <p:sp>
        <p:nvSpPr>
          <p:cNvPr id="4" name="スライド番号プレースホルダー 3"/>
          <p:cNvSpPr>
            <a:spLocks noGrp="1"/>
          </p:cNvSpPr>
          <p:nvPr>
            <p:ph type="sldNum" sz="quarter" idx="5"/>
          </p:nvPr>
        </p:nvSpPr>
        <p:spPr/>
        <p:txBody>
          <a:bodyPr rtlCol="0"/>
          <a:lstStyle/>
          <a:p>
            <a:pPr rtl="0"/>
            <a:fld id="{C58EC616-C518-4358-9496-6C33B2F5FA56}" type="slidenum">
              <a:rPr lang="en-US" altLang="ja-JP" smtClean="0"/>
              <a:t>3</a:t>
            </a:fld>
            <a:endParaRPr lang="ja-JP" altLang="en-US" dirty="0"/>
          </a:p>
        </p:txBody>
      </p:sp>
    </p:spTree>
    <p:extLst>
      <p:ext uri="{BB962C8B-B14F-4D97-AF65-F5344CB8AC3E}">
        <p14:creationId xmlns:p14="http://schemas.microsoft.com/office/powerpoint/2010/main" val="2449293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dirty="0"/>
          </a:p>
        </p:txBody>
      </p:sp>
      <p:sp>
        <p:nvSpPr>
          <p:cNvPr id="4" name="スライド番号プレースホルダー 3"/>
          <p:cNvSpPr>
            <a:spLocks noGrp="1"/>
          </p:cNvSpPr>
          <p:nvPr>
            <p:ph type="sldNum" sz="quarter" idx="5"/>
          </p:nvPr>
        </p:nvSpPr>
        <p:spPr/>
        <p:txBody>
          <a:bodyPr rtlCol="0"/>
          <a:lstStyle/>
          <a:p>
            <a:pPr rtl="0"/>
            <a:fld id="{C58EC616-C518-4358-9496-6C33B2F5FA56}" type="slidenum">
              <a:rPr lang="en-US" altLang="ja-JP" smtClean="0"/>
              <a:t>4</a:t>
            </a:fld>
            <a:endParaRPr lang="ja-JP" altLang="en-US" dirty="0"/>
          </a:p>
        </p:txBody>
      </p:sp>
    </p:spTree>
    <p:extLst>
      <p:ext uri="{BB962C8B-B14F-4D97-AF65-F5344CB8AC3E}">
        <p14:creationId xmlns:p14="http://schemas.microsoft.com/office/powerpoint/2010/main" val="2465802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dirty="0"/>
          </a:p>
        </p:txBody>
      </p:sp>
      <p:sp>
        <p:nvSpPr>
          <p:cNvPr id="4" name="スライド番号プレースホルダー 3"/>
          <p:cNvSpPr>
            <a:spLocks noGrp="1"/>
          </p:cNvSpPr>
          <p:nvPr>
            <p:ph type="sldNum" sz="quarter" idx="5"/>
          </p:nvPr>
        </p:nvSpPr>
        <p:spPr/>
        <p:txBody>
          <a:bodyPr rtlCol="0"/>
          <a:lstStyle/>
          <a:p>
            <a:pPr rtl="0"/>
            <a:fld id="{C58EC616-C518-4358-9496-6C33B2F5FA56}" type="slidenum">
              <a:rPr lang="en-US" altLang="ja-JP" smtClean="0"/>
              <a:t>5</a:t>
            </a:fld>
            <a:endParaRPr lang="ja-JP" altLang="en-US" dirty="0"/>
          </a:p>
        </p:txBody>
      </p:sp>
    </p:spTree>
    <p:extLst>
      <p:ext uri="{BB962C8B-B14F-4D97-AF65-F5344CB8AC3E}">
        <p14:creationId xmlns:p14="http://schemas.microsoft.com/office/powerpoint/2010/main" val="10087733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33388" y="1249363"/>
            <a:ext cx="5992812" cy="3370262"/>
          </a:xfrm>
        </p:spPr>
      </p:sp>
      <p:sp>
        <p:nvSpPr>
          <p:cNvPr id="3" name="ノート プレースホルダー 2"/>
          <p:cNvSpPr>
            <a:spLocks noGrp="1"/>
          </p:cNvSpPr>
          <p:nvPr>
            <p:ph type="body" idx="1"/>
          </p:nvPr>
        </p:nvSpPr>
        <p:spPr/>
        <p:txBody>
          <a:bodyPr rtlCol="0"/>
          <a:lstStyle/>
          <a:p>
            <a:pPr rtl="0"/>
            <a:endParaRPr lang="ja-JP" altLang="en-US" dirty="0"/>
          </a:p>
        </p:txBody>
      </p:sp>
      <p:sp>
        <p:nvSpPr>
          <p:cNvPr id="4" name="スライド番号プレースホルダー 3"/>
          <p:cNvSpPr>
            <a:spLocks noGrp="1"/>
          </p:cNvSpPr>
          <p:nvPr>
            <p:ph type="sldNum" sz="quarter" idx="5"/>
          </p:nvPr>
        </p:nvSpPr>
        <p:spPr/>
        <p:txBody>
          <a:bodyPr rtlCol="0"/>
          <a:lstStyle/>
          <a:p>
            <a:pPr rtl="0"/>
            <a:fld id="{C58EC616-C518-4358-9496-6C33B2F5FA56}" type="slidenum">
              <a:rPr lang="en-US" altLang="ja-JP" smtClean="0"/>
              <a:t>6</a:t>
            </a:fld>
            <a:endParaRPr lang="ja-JP" altLang="en-US" dirty="0"/>
          </a:p>
        </p:txBody>
      </p:sp>
    </p:spTree>
    <p:extLst>
      <p:ext uri="{BB962C8B-B14F-4D97-AF65-F5344CB8AC3E}">
        <p14:creationId xmlns:p14="http://schemas.microsoft.com/office/powerpoint/2010/main" val="9928020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dirty="0"/>
          </a:p>
        </p:txBody>
      </p:sp>
      <p:sp>
        <p:nvSpPr>
          <p:cNvPr id="4" name="スライド番号プレースホルダー 3"/>
          <p:cNvSpPr>
            <a:spLocks noGrp="1"/>
          </p:cNvSpPr>
          <p:nvPr>
            <p:ph type="sldNum" sz="quarter" idx="5"/>
          </p:nvPr>
        </p:nvSpPr>
        <p:spPr/>
        <p:txBody>
          <a:bodyPr rtlCol="0"/>
          <a:lstStyle/>
          <a:p>
            <a:pPr rtl="0"/>
            <a:fld id="{C58EC616-C518-4358-9496-6C33B2F5FA56}" type="slidenum">
              <a:rPr lang="en-US" altLang="ja-JP" smtClean="0"/>
              <a:t>7</a:t>
            </a:fld>
            <a:endParaRPr lang="ja-JP" altLang="en-US" dirty="0"/>
          </a:p>
        </p:txBody>
      </p:sp>
    </p:spTree>
    <p:extLst>
      <p:ext uri="{BB962C8B-B14F-4D97-AF65-F5344CB8AC3E}">
        <p14:creationId xmlns:p14="http://schemas.microsoft.com/office/powerpoint/2010/main" val="10852182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dirty="0"/>
          </a:p>
        </p:txBody>
      </p:sp>
      <p:sp>
        <p:nvSpPr>
          <p:cNvPr id="4" name="スライド番号プレースホルダー 3"/>
          <p:cNvSpPr>
            <a:spLocks noGrp="1"/>
          </p:cNvSpPr>
          <p:nvPr>
            <p:ph type="sldNum" sz="quarter" idx="5"/>
          </p:nvPr>
        </p:nvSpPr>
        <p:spPr/>
        <p:txBody>
          <a:bodyPr rtlCol="0"/>
          <a:lstStyle/>
          <a:p>
            <a:pPr rtl="0"/>
            <a:fld id="{C58EC616-C518-4358-9496-6C33B2F5FA56}" type="slidenum">
              <a:rPr lang="en-US" altLang="ja-JP" smtClean="0"/>
              <a:t>8</a:t>
            </a:fld>
            <a:endParaRPr lang="ja-JP" altLang="en-US" dirty="0"/>
          </a:p>
        </p:txBody>
      </p:sp>
    </p:spTree>
    <p:extLst>
      <p:ext uri="{BB962C8B-B14F-4D97-AF65-F5344CB8AC3E}">
        <p14:creationId xmlns:p14="http://schemas.microsoft.com/office/powerpoint/2010/main" val="41526399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5963" y="1155700"/>
            <a:ext cx="5553075" cy="3124200"/>
          </a:xfrm>
        </p:spPr>
      </p:sp>
      <p:sp>
        <p:nvSpPr>
          <p:cNvPr id="3" name="ノート プレースホルダー 2"/>
          <p:cNvSpPr>
            <a:spLocks noGrp="1"/>
          </p:cNvSpPr>
          <p:nvPr>
            <p:ph type="body" idx="1"/>
          </p:nvPr>
        </p:nvSpPr>
        <p:spPr/>
        <p:txBody>
          <a:bodyPr/>
          <a:lstStyle/>
          <a:p>
            <a:r>
              <a:rPr kumimoji="1" lang="ja-JP" altLang="en-US" dirty="0"/>
              <a:t>ガラスはすべりそうと思われる方もいらっしゃるかと思いますが、表面には、ノンスリップ加工が施されており、一般的に歩道に必要なすべり抵抗値は、濡れた状態で</a:t>
            </a:r>
            <a:r>
              <a:rPr kumimoji="1" lang="en-US" altLang="ja-JP" dirty="0"/>
              <a:t>40</a:t>
            </a:r>
            <a:r>
              <a:rPr kumimoji="1" lang="ja-JP" altLang="en-US" dirty="0"/>
              <a:t>以上と定められておりますが、ソーラーウェイのすべり抵抗値は</a:t>
            </a:r>
            <a:r>
              <a:rPr kumimoji="1" lang="en-US" altLang="ja-JP" dirty="0"/>
              <a:t>70</a:t>
            </a:r>
            <a:r>
              <a:rPr kumimoji="1" lang="ja-JP" altLang="en-US" dirty="0"/>
              <a:t>以上ありますので、雨の日でも安心して歩いて頂ける構造になっております。発電量に関してですが、写真にあるようにノンスリップ加工ガラスは表面がちょっと白っぽくなりますので、一見</a:t>
            </a:r>
            <a:endParaRPr kumimoji="1" lang="en-US" altLang="ja-JP" dirty="0"/>
          </a:p>
          <a:p>
            <a:pPr defTabSz="927799">
              <a:defRPr/>
            </a:pPr>
            <a:r>
              <a:rPr kumimoji="1" lang="ja-JP" altLang="en-US" dirty="0"/>
              <a:t>発電が悪くなりそうに見えます。実際私も悪くなると思っておりました。しかしクリアガラスと発電量を比べたところ、わずかですが約</a:t>
            </a:r>
            <a:r>
              <a:rPr kumimoji="1" lang="en-US" altLang="ja-JP" dirty="0"/>
              <a:t>7</a:t>
            </a:r>
            <a:r>
              <a:rPr kumimoji="1" lang="ja-JP" altLang="en-US" dirty="0"/>
              <a:t>％アップすることが分かりました。これは、</a:t>
            </a:r>
            <a:r>
              <a:rPr lang="ja-JP" altLang="en-US" dirty="0"/>
              <a:t>ノンスリップ加工ガラスもクリアガラスも透過率は同じで、ノンスリップ加工ガラスは、表面に凹凸があり、反射が少ないので、効率よく発電量が上がるのではないかと考えられます。</a:t>
            </a:r>
            <a:endParaRPr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pPr defTabSz="463900">
              <a:defRPr/>
            </a:pPr>
            <a:fld id="{1F6CC13E-104D-4685-9BEA-6C1C8D4836C9}" type="slidenum">
              <a:rPr kumimoji="1" lang="ja-JP" altLang="en-US">
                <a:solidFill>
                  <a:prstClr val="black"/>
                </a:solidFill>
                <a:latin typeface="游ゴシック" panose="020F0502020204030204"/>
                <a:ea typeface="游ゴシック" panose="020B0400000000000000" pitchFamily="50" charset="-128"/>
              </a:rPr>
              <a:pPr defTabSz="463900">
                <a:defRPr/>
              </a:pPr>
              <a:t>9</a:t>
            </a:fld>
            <a:endParaRPr kumimoji="1"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39498125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dirty="0"/>
          </a:p>
        </p:txBody>
      </p:sp>
      <p:sp>
        <p:nvSpPr>
          <p:cNvPr id="4" name="スライド番号プレースホルダー 3"/>
          <p:cNvSpPr>
            <a:spLocks noGrp="1"/>
          </p:cNvSpPr>
          <p:nvPr>
            <p:ph type="sldNum" sz="quarter" idx="5"/>
          </p:nvPr>
        </p:nvSpPr>
        <p:spPr/>
        <p:txBody>
          <a:bodyPr rtlCol="0"/>
          <a:lstStyle/>
          <a:p>
            <a:pPr rtl="0"/>
            <a:fld id="{C58EC616-C518-4358-9496-6C33B2F5FA56}" type="slidenum">
              <a:rPr lang="en-US" altLang="ja-JP" smtClean="0"/>
              <a:t>10</a:t>
            </a:fld>
            <a:endParaRPr lang="ja-JP" altLang="en-US" dirty="0"/>
          </a:p>
        </p:txBody>
      </p:sp>
    </p:spTree>
    <p:extLst>
      <p:ext uri="{BB962C8B-B14F-4D97-AF65-F5344CB8AC3E}">
        <p14:creationId xmlns:p14="http://schemas.microsoft.com/office/powerpoint/2010/main" val="40108444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dirty="0"/>
          </a:p>
        </p:txBody>
      </p:sp>
      <p:sp>
        <p:nvSpPr>
          <p:cNvPr id="4" name="スライド番号プレースホルダー 3"/>
          <p:cNvSpPr>
            <a:spLocks noGrp="1"/>
          </p:cNvSpPr>
          <p:nvPr>
            <p:ph type="sldNum" sz="quarter" idx="5"/>
          </p:nvPr>
        </p:nvSpPr>
        <p:spPr/>
        <p:txBody>
          <a:bodyPr rtlCol="0"/>
          <a:lstStyle/>
          <a:p>
            <a:pPr rtl="0"/>
            <a:fld id="{C58EC616-C518-4358-9496-6C33B2F5FA56}" type="slidenum">
              <a:rPr lang="en-US" altLang="ja-JP" smtClean="0"/>
              <a:t>12</a:t>
            </a:fld>
            <a:endParaRPr lang="ja-JP" altLang="en-US" dirty="0"/>
          </a:p>
        </p:txBody>
      </p:sp>
    </p:spTree>
    <p:extLst>
      <p:ext uri="{BB962C8B-B14F-4D97-AF65-F5344CB8AC3E}">
        <p14:creationId xmlns:p14="http://schemas.microsoft.com/office/powerpoint/2010/main" val="7872536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dirty="0"/>
          </a:p>
        </p:txBody>
      </p:sp>
      <p:sp>
        <p:nvSpPr>
          <p:cNvPr id="4" name="スライド番号プレースホルダー 3"/>
          <p:cNvSpPr>
            <a:spLocks noGrp="1"/>
          </p:cNvSpPr>
          <p:nvPr>
            <p:ph type="sldNum" sz="quarter" idx="5"/>
          </p:nvPr>
        </p:nvSpPr>
        <p:spPr/>
        <p:txBody>
          <a:bodyPr rtlCol="0"/>
          <a:lstStyle/>
          <a:p>
            <a:pPr rtl="0"/>
            <a:fld id="{C58EC616-C518-4358-9496-6C33B2F5FA56}" type="slidenum">
              <a:rPr lang="en-US" altLang="ja-JP" smtClean="0"/>
              <a:t>16</a:t>
            </a:fld>
            <a:endParaRPr lang="ja-JP" altLang="en-US" dirty="0"/>
          </a:p>
        </p:txBody>
      </p:sp>
    </p:spTree>
    <p:extLst>
      <p:ext uri="{BB962C8B-B14F-4D97-AF65-F5344CB8AC3E}">
        <p14:creationId xmlns:p14="http://schemas.microsoft.com/office/powerpoint/2010/main" val="39000226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dirty="0"/>
          </a:p>
        </p:txBody>
      </p:sp>
      <p:sp>
        <p:nvSpPr>
          <p:cNvPr id="4" name="スライド番号プレースホルダー 3"/>
          <p:cNvSpPr>
            <a:spLocks noGrp="1"/>
          </p:cNvSpPr>
          <p:nvPr>
            <p:ph type="sldNum" sz="quarter" idx="5"/>
          </p:nvPr>
        </p:nvSpPr>
        <p:spPr/>
        <p:txBody>
          <a:bodyPr rtlCol="0"/>
          <a:lstStyle/>
          <a:p>
            <a:pPr rtl="0"/>
            <a:fld id="{C58EC616-C518-4358-9496-6C33B2F5FA56}" type="slidenum">
              <a:rPr lang="en-US" altLang="ja-JP" smtClean="0"/>
              <a:t>20</a:t>
            </a:fld>
            <a:endParaRPr lang="ja-JP" altLang="en-US" dirty="0"/>
          </a:p>
        </p:txBody>
      </p:sp>
    </p:spTree>
    <p:extLst>
      <p:ext uri="{BB962C8B-B14F-4D97-AF65-F5344CB8AC3E}">
        <p14:creationId xmlns:p14="http://schemas.microsoft.com/office/powerpoint/2010/main" val="1190322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rtlCol="0"/>
          <a:lstStyle/>
          <a:p>
            <a:pPr rtl="0"/>
            <a:endParaRPr lang="ja-JP" altLang="en-US" dirty="0"/>
          </a:p>
        </p:txBody>
      </p:sp>
      <p:sp>
        <p:nvSpPr>
          <p:cNvPr id="4" name="スライド番号プレースホルダー 3"/>
          <p:cNvSpPr>
            <a:spLocks noGrp="1"/>
          </p:cNvSpPr>
          <p:nvPr>
            <p:ph type="sldNum" sz="quarter" idx="5"/>
          </p:nvPr>
        </p:nvSpPr>
        <p:spPr/>
        <p:txBody>
          <a:bodyPr rtlCol="0"/>
          <a:lstStyle/>
          <a:p>
            <a:pPr rtl="0"/>
            <a:fld id="{C58EC616-C518-4358-9496-6C33B2F5FA56}" type="slidenum">
              <a:rPr lang="en-US" altLang="ja-JP" smtClean="0"/>
              <a:t>22</a:t>
            </a:fld>
            <a:endParaRPr lang="ja-JP" altLang="en-US" dirty="0"/>
          </a:p>
        </p:txBody>
      </p:sp>
    </p:spTree>
    <p:extLst>
      <p:ext uri="{BB962C8B-B14F-4D97-AF65-F5344CB8AC3E}">
        <p14:creationId xmlns:p14="http://schemas.microsoft.com/office/powerpoint/2010/main" val="1440731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37822966-9C34-48B2-99A2-61971EE95901}" type="datetime1">
              <a:rPr kumimoji="1" lang="ja-JP" altLang="en-US" smtClean="0"/>
              <a:t>2025/12/24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C1F4EB9-FDC2-45F7-9E39-BFD4B2D9DDA9}" type="slidenum">
              <a:rPr kumimoji="1" lang="ja-JP" altLang="en-US" smtClean="0"/>
              <a:t>‹#›</a:t>
            </a:fld>
            <a:endParaRPr kumimoji="1" lang="ja-JP" altLang="en-US"/>
          </a:p>
        </p:txBody>
      </p:sp>
    </p:spTree>
    <p:extLst>
      <p:ext uri="{BB962C8B-B14F-4D97-AF65-F5344CB8AC3E}">
        <p14:creationId xmlns:p14="http://schemas.microsoft.com/office/powerpoint/2010/main" val="1101898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A8CC18A-23F9-450D-9740-5BA0D28126D1}" type="datetime1">
              <a:rPr kumimoji="1" lang="ja-JP" altLang="en-US" smtClean="0"/>
              <a:t>2025/12/24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C1F4EB9-FDC2-45F7-9E39-BFD4B2D9DDA9}" type="slidenum">
              <a:rPr kumimoji="1" lang="ja-JP" altLang="en-US" smtClean="0"/>
              <a:t>‹#›</a:t>
            </a:fld>
            <a:endParaRPr kumimoji="1" lang="ja-JP" altLang="en-US"/>
          </a:p>
        </p:txBody>
      </p:sp>
    </p:spTree>
    <p:extLst>
      <p:ext uri="{BB962C8B-B14F-4D97-AF65-F5344CB8AC3E}">
        <p14:creationId xmlns:p14="http://schemas.microsoft.com/office/powerpoint/2010/main" val="7614905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F68CB5D-0A3B-436E-B897-107B0FB10BDD}" type="datetime1">
              <a:rPr kumimoji="1" lang="ja-JP" altLang="en-US" smtClean="0"/>
              <a:t>2025/12/24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C1F4EB9-FDC2-45F7-9E39-BFD4B2D9DDA9}" type="slidenum">
              <a:rPr kumimoji="1" lang="ja-JP" altLang="en-US" smtClean="0"/>
              <a:t>‹#›</a:t>
            </a:fld>
            <a:endParaRPr kumimoji="1" lang="ja-JP" altLang="en-US"/>
          </a:p>
        </p:txBody>
      </p:sp>
    </p:spTree>
    <p:extLst>
      <p:ext uri="{BB962C8B-B14F-4D97-AF65-F5344CB8AC3E}">
        <p14:creationId xmlns:p14="http://schemas.microsoft.com/office/powerpoint/2010/main" val="2369142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7CFC8AFA-4B9E-4718-9EF0-3B9D71A1D1D7}" type="datetime1">
              <a:rPr kumimoji="1" lang="ja-JP" altLang="en-US" smtClean="0"/>
              <a:t>2025/12/24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C1F4EB9-FDC2-45F7-9E39-BFD4B2D9DDA9}" type="slidenum">
              <a:rPr kumimoji="1" lang="ja-JP" altLang="en-US" smtClean="0"/>
              <a:t>‹#›</a:t>
            </a:fld>
            <a:endParaRPr kumimoji="1" lang="ja-JP" altLang="en-US"/>
          </a:p>
        </p:txBody>
      </p:sp>
    </p:spTree>
    <p:extLst>
      <p:ext uri="{BB962C8B-B14F-4D97-AF65-F5344CB8AC3E}">
        <p14:creationId xmlns:p14="http://schemas.microsoft.com/office/powerpoint/2010/main" val="3767688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39788" y="2505075"/>
            <a:ext cx="5157787"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172200" y="2505075"/>
            <a:ext cx="5183188"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D8D6CF3A-636A-459B-8C7A-2593DA1B885C}" type="datetime1">
              <a:rPr kumimoji="1" lang="ja-JP" altLang="en-US" smtClean="0"/>
              <a:t>2025/12/24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4C1F4EB9-FDC2-45F7-9E39-BFD4B2D9DDA9}" type="slidenum">
              <a:rPr kumimoji="1" lang="ja-JP" altLang="en-US" smtClean="0"/>
              <a:t>‹#›</a:t>
            </a:fld>
            <a:endParaRPr kumimoji="1" lang="ja-JP" altLang="en-US"/>
          </a:p>
        </p:txBody>
      </p:sp>
    </p:spTree>
    <p:extLst>
      <p:ext uri="{BB962C8B-B14F-4D97-AF65-F5344CB8AC3E}">
        <p14:creationId xmlns:p14="http://schemas.microsoft.com/office/powerpoint/2010/main" val="906766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1E73EE3-C3B8-4450-9CA7-27647A8FE1AD}" type="datetime1">
              <a:rPr kumimoji="1" lang="ja-JP" altLang="en-US" smtClean="0"/>
              <a:t>2025/12/24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4C1F4EB9-FDC2-45F7-9E39-BFD4B2D9DDA9}" type="slidenum">
              <a:rPr kumimoji="1" lang="ja-JP" altLang="en-US" smtClean="0"/>
              <a:t>‹#›</a:t>
            </a:fld>
            <a:endParaRPr kumimoji="1" lang="ja-JP" altLang="en-US"/>
          </a:p>
        </p:txBody>
      </p:sp>
    </p:spTree>
    <p:extLst>
      <p:ext uri="{BB962C8B-B14F-4D97-AF65-F5344CB8AC3E}">
        <p14:creationId xmlns:p14="http://schemas.microsoft.com/office/powerpoint/2010/main" val="3018329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18B4C8-6A1C-4AC6-80F8-C8DA499CA541}" type="datetime1">
              <a:rPr kumimoji="1" lang="ja-JP" altLang="en-US" smtClean="0"/>
              <a:t>2025/12/24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4C1F4EB9-FDC2-45F7-9E39-BFD4B2D9DDA9}" type="slidenum">
              <a:rPr kumimoji="1" lang="ja-JP" altLang="en-US" smtClean="0"/>
              <a:t>‹#›</a:t>
            </a:fld>
            <a:endParaRPr kumimoji="1" lang="ja-JP" altLang="en-US"/>
          </a:p>
        </p:txBody>
      </p:sp>
    </p:spTree>
    <p:extLst>
      <p:ext uri="{BB962C8B-B14F-4D97-AF65-F5344CB8AC3E}">
        <p14:creationId xmlns:p14="http://schemas.microsoft.com/office/powerpoint/2010/main" val="928614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1E3F0D8-8532-4B1F-ABF3-3B3A8DD61605}" type="datetime1">
              <a:rPr kumimoji="1" lang="ja-JP" altLang="en-US" smtClean="0"/>
              <a:t>2025/12/24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C1F4EB9-FDC2-45F7-9E39-BFD4B2D9DDA9}" type="slidenum">
              <a:rPr kumimoji="1" lang="ja-JP" altLang="en-US" smtClean="0"/>
              <a:t>‹#›</a:t>
            </a:fld>
            <a:endParaRPr kumimoji="1" lang="ja-JP" altLang="en-US"/>
          </a:p>
        </p:txBody>
      </p:sp>
    </p:spTree>
    <p:extLst>
      <p:ext uri="{BB962C8B-B14F-4D97-AF65-F5344CB8AC3E}">
        <p14:creationId xmlns:p14="http://schemas.microsoft.com/office/powerpoint/2010/main" val="33126712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214664B-BF5A-424E-B1E8-4C5760BA02F7}" type="datetime1">
              <a:rPr kumimoji="1" lang="ja-JP" altLang="en-US" smtClean="0"/>
              <a:t>2025/12/24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C1F4EB9-FDC2-45F7-9E39-BFD4B2D9DDA9}" type="slidenum">
              <a:rPr kumimoji="1" lang="ja-JP" altLang="en-US" smtClean="0"/>
              <a:t>‹#›</a:t>
            </a:fld>
            <a:endParaRPr kumimoji="1" lang="ja-JP" altLang="en-US"/>
          </a:p>
        </p:txBody>
      </p:sp>
    </p:spTree>
    <p:extLst>
      <p:ext uri="{BB962C8B-B14F-4D97-AF65-F5344CB8AC3E}">
        <p14:creationId xmlns:p14="http://schemas.microsoft.com/office/powerpoint/2010/main" val="2019997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12867C4-4092-467C-B043-B13EFD9A152B}" type="datetime1">
              <a:rPr kumimoji="1" lang="ja-JP" altLang="en-US" smtClean="0"/>
              <a:t>2025/12/24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C1F4EB9-FDC2-45F7-9E39-BFD4B2D9DDA9}" type="slidenum">
              <a:rPr kumimoji="1" lang="ja-JP" altLang="en-US" smtClean="0"/>
              <a:t>‹#›</a:t>
            </a:fld>
            <a:endParaRPr kumimoji="1" lang="ja-JP" altLang="en-US"/>
          </a:p>
        </p:txBody>
      </p:sp>
    </p:spTree>
    <p:extLst>
      <p:ext uri="{BB962C8B-B14F-4D97-AF65-F5344CB8AC3E}">
        <p14:creationId xmlns:p14="http://schemas.microsoft.com/office/powerpoint/2010/main" val="1541044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C4B2B84-A82A-450B-B595-C23BAB874917}" type="datetime1">
              <a:rPr kumimoji="1" lang="ja-JP" altLang="en-US" smtClean="0"/>
              <a:t>2025/12/24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C1F4EB9-FDC2-45F7-9E39-BFD4B2D9DDA9}" type="slidenum">
              <a:rPr kumimoji="1" lang="ja-JP" altLang="en-US" smtClean="0"/>
              <a:t>‹#›</a:t>
            </a:fld>
            <a:endParaRPr kumimoji="1" lang="ja-JP" altLang="en-US"/>
          </a:p>
        </p:txBody>
      </p:sp>
    </p:spTree>
    <p:extLst>
      <p:ext uri="{BB962C8B-B14F-4D97-AF65-F5344CB8AC3E}">
        <p14:creationId xmlns:p14="http://schemas.microsoft.com/office/powerpoint/2010/main" val="10995461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議題">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E44C813-EE84-4C00-BDF7-2FD444FA42A0}"/>
              </a:ext>
            </a:extLst>
          </p:cNvPr>
          <p:cNvSpPr>
            <a:spLocks noGrp="1"/>
          </p:cNvSpPr>
          <p:nvPr>
            <p:ph type="title" hasCustomPrompt="1"/>
          </p:nvPr>
        </p:nvSpPr>
        <p:spPr>
          <a:xfrm>
            <a:off x="1401581" y="942423"/>
            <a:ext cx="4694420" cy="1124392"/>
          </a:xfrm>
          <a:prstGeom prst="rect">
            <a:avLst/>
          </a:prstGeom>
        </p:spPr>
        <p:txBody>
          <a:bodyPr rtlCol="0" anchor="b"/>
          <a:lstStyle>
            <a:lvl1pPr>
              <a:defRPr sz="2400" cap="all" spc="150" baseline="0">
                <a:solidFill>
                  <a:schemeClr val="accent4"/>
                </a:solidFill>
                <a:latin typeface="Meiryo UI" panose="020B0604030504040204" pitchFamily="50" charset="-128"/>
                <a:ea typeface="Meiryo UI" panose="020B0604030504040204" pitchFamily="50" charset="-128"/>
              </a:defRPr>
            </a:lvl1pPr>
          </a:lstStyle>
          <a:p>
            <a:pPr rtl="0"/>
            <a:r>
              <a:rPr lang="ja-JP" altLang="en-US" noProof="0" dirty="0"/>
              <a:t>クリックしてタイトルを追加</a:t>
            </a:r>
          </a:p>
        </p:txBody>
      </p:sp>
      <p:sp>
        <p:nvSpPr>
          <p:cNvPr id="9" name="テキスト プレースホルダー 11">
            <a:extLst>
              <a:ext uri="{FF2B5EF4-FFF2-40B4-BE49-F238E27FC236}">
                <a16:creationId xmlns:a16="http://schemas.microsoft.com/office/drawing/2014/main" id="{41FB44AB-9520-4C96-A83D-2FABD15CBE70}"/>
              </a:ext>
            </a:extLst>
          </p:cNvPr>
          <p:cNvSpPr>
            <a:spLocks noGrp="1"/>
          </p:cNvSpPr>
          <p:nvPr>
            <p:ph type="body" sz="quarter" idx="16" hasCustomPrompt="1"/>
          </p:nvPr>
        </p:nvSpPr>
        <p:spPr>
          <a:xfrm>
            <a:off x="1410587" y="2329867"/>
            <a:ext cx="4058872" cy="3156533"/>
          </a:xfrm>
          <a:prstGeom prst="rect">
            <a:avLst/>
          </a:prstGeom>
        </p:spPr>
        <p:txBody>
          <a:bodyPr rtlCol="0"/>
          <a:lstStyle>
            <a:lvl1pPr marL="0" indent="0" algn="l">
              <a:lnSpc>
                <a:spcPct val="200000"/>
              </a:lnSpc>
              <a:spcBef>
                <a:spcPts val="0"/>
              </a:spcBef>
              <a:buFont typeface="Segoe UI Light" panose="020B0502040204020203" pitchFamily="34" charset="0"/>
              <a:buNone/>
              <a:defRPr sz="1500" cap="none" spc="38" baseline="0">
                <a:solidFill>
                  <a:schemeClr val="accent4"/>
                </a:solidFill>
                <a:latin typeface="Meiryo UI" panose="020B0604030504040204" pitchFamily="50" charset="-128"/>
                <a:ea typeface="Meiryo UI" panose="020B0604030504040204" pitchFamily="50" charset="-128"/>
              </a:defRPr>
            </a:lvl1pPr>
          </a:lstStyle>
          <a:p>
            <a:pPr lvl="0" rtl="0"/>
            <a:r>
              <a:rPr lang="ja-JP" altLang="en-US" noProof="0" dirty="0"/>
              <a:t>クリックしてテキストを追加</a:t>
            </a:r>
          </a:p>
        </p:txBody>
      </p:sp>
      <p:sp>
        <p:nvSpPr>
          <p:cNvPr id="4" name="日付プレースホルダー 3">
            <a:extLst>
              <a:ext uri="{FF2B5EF4-FFF2-40B4-BE49-F238E27FC236}">
                <a16:creationId xmlns:a16="http://schemas.microsoft.com/office/drawing/2014/main" id="{3A6B1A04-4BA1-4FCF-B19E-6A052911CC21}"/>
              </a:ext>
            </a:extLst>
          </p:cNvPr>
          <p:cNvSpPr>
            <a:spLocks noGrp="1"/>
          </p:cNvSpPr>
          <p:nvPr>
            <p:ph type="dt" sz="half" idx="10"/>
          </p:nvPr>
        </p:nvSpPr>
        <p:spPr/>
        <p:txBody>
          <a:bodyPr rtlCol="0"/>
          <a:lstStyle>
            <a:lvl1pPr>
              <a:defRPr>
                <a:latin typeface="Meiryo UI" panose="020B0604030504040204" pitchFamily="50" charset="-128"/>
                <a:ea typeface="Meiryo UI" panose="020B0604030504040204" pitchFamily="50" charset="-128"/>
              </a:defRPr>
            </a:lvl1pPr>
          </a:lstStyle>
          <a:p>
            <a:r>
              <a:rPr lang="en-US" altLang="ja-JP" noProof="0"/>
              <a:t>20XX</a:t>
            </a:r>
            <a:endParaRPr lang="ja-JP" altLang="en-US" noProof="0" dirty="0"/>
          </a:p>
        </p:txBody>
      </p:sp>
      <p:sp>
        <p:nvSpPr>
          <p:cNvPr id="5" name="フッター プレースホルダー 4">
            <a:extLst>
              <a:ext uri="{FF2B5EF4-FFF2-40B4-BE49-F238E27FC236}">
                <a16:creationId xmlns:a16="http://schemas.microsoft.com/office/drawing/2014/main" id="{C9DD33EA-800C-403C-867B-B4178A7C375B}"/>
              </a:ext>
            </a:extLst>
          </p:cNvPr>
          <p:cNvSpPr>
            <a:spLocks noGrp="1"/>
          </p:cNvSpPr>
          <p:nvPr>
            <p:ph type="ftr" sz="quarter" idx="11"/>
          </p:nvPr>
        </p:nvSpPr>
        <p:spPr/>
        <p:txBody>
          <a:bodyPr rtlCol="0"/>
          <a:lstStyle>
            <a:lvl1pPr>
              <a:defRPr>
                <a:latin typeface="Meiryo UI" panose="020B0604030504040204" pitchFamily="50" charset="-128"/>
                <a:ea typeface="Meiryo UI" panose="020B0604030504040204" pitchFamily="50" charset="-128"/>
              </a:defRPr>
            </a:lvl1pPr>
          </a:lstStyle>
          <a:p>
            <a:r>
              <a:rPr lang="ja-JP" altLang="en-US" noProof="0" dirty="0"/>
              <a:t>プレゼンテーションのタイトル</a:t>
            </a:r>
          </a:p>
        </p:txBody>
      </p:sp>
      <p:sp>
        <p:nvSpPr>
          <p:cNvPr id="7" name="図プレースホルダー 2">
            <a:extLst>
              <a:ext uri="{FF2B5EF4-FFF2-40B4-BE49-F238E27FC236}">
                <a16:creationId xmlns:a16="http://schemas.microsoft.com/office/drawing/2014/main" id="{0285C91D-2914-4BB9-A857-7DFA168C761F}"/>
              </a:ext>
            </a:extLst>
          </p:cNvPr>
          <p:cNvSpPr>
            <a:spLocks noGrp="1"/>
          </p:cNvSpPr>
          <p:nvPr>
            <p:ph type="pic" sz="quarter" idx="14" hasCustomPrompt="1"/>
          </p:nvPr>
        </p:nvSpPr>
        <p:spPr>
          <a:xfrm>
            <a:off x="7183362" y="2"/>
            <a:ext cx="3598052" cy="3258105"/>
          </a:xfrm>
          <a:prstGeom prst="rect">
            <a:avLst/>
          </a:prstGeom>
        </p:spPr>
        <p:txBody>
          <a:bodyPr rtlCol="0"/>
          <a:lstStyle>
            <a:lvl1pPr marL="0" indent="0" algn="ctr">
              <a:buNone/>
              <a:defRPr spc="300" baseline="0">
                <a:latin typeface="Meiryo UI" panose="020B0604030504040204" pitchFamily="50" charset="-128"/>
                <a:ea typeface="Meiryo UI" panose="020B0604030504040204" pitchFamily="50" charset="-128"/>
              </a:defRPr>
            </a:lvl1pPr>
          </a:lstStyle>
          <a:p>
            <a:pPr rtl="0"/>
            <a:r>
              <a:rPr lang="ja-JP" altLang="en-US" noProof="0" dirty="0"/>
              <a:t>クリックして写真を追加</a:t>
            </a:r>
          </a:p>
        </p:txBody>
      </p:sp>
      <p:sp>
        <p:nvSpPr>
          <p:cNvPr id="3" name="図プレースホルダー 2">
            <a:extLst>
              <a:ext uri="{FF2B5EF4-FFF2-40B4-BE49-F238E27FC236}">
                <a16:creationId xmlns:a16="http://schemas.microsoft.com/office/drawing/2014/main" id="{C6896BB5-7888-43CA-A76C-BF7DE06DF2BD}"/>
              </a:ext>
            </a:extLst>
          </p:cNvPr>
          <p:cNvSpPr>
            <a:spLocks noGrp="1"/>
          </p:cNvSpPr>
          <p:nvPr>
            <p:ph type="pic" sz="quarter" idx="13" hasCustomPrompt="1"/>
          </p:nvPr>
        </p:nvSpPr>
        <p:spPr>
          <a:xfrm>
            <a:off x="7183362" y="3599897"/>
            <a:ext cx="3598052" cy="3258105"/>
          </a:xfrm>
          <a:prstGeom prst="rect">
            <a:avLst/>
          </a:prstGeom>
        </p:spPr>
        <p:txBody>
          <a:bodyPr rtlCol="0"/>
          <a:lstStyle>
            <a:lvl1pPr marL="0" indent="0" algn="ctr">
              <a:buNone/>
              <a:defRPr spc="300" baseline="0">
                <a:latin typeface="Meiryo UI" panose="020B0604030504040204" pitchFamily="50" charset="-128"/>
                <a:ea typeface="Meiryo UI" panose="020B0604030504040204" pitchFamily="50" charset="-128"/>
              </a:defRPr>
            </a:lvl1pPr>
          </a:lstStyle>
          <a:p>
            <a:pPr rtl="0"/>
            <a:r>
              <a:rPr lang="ja-JP" altLang="en-US" noProof="0" dirty="0"/>
              <a:t>クリックして写真を追加</a:t>
            </a:r>
          </a:p>
        </p:txBody>
      </p:sp>
      <p:sp>
        <p:nvSpPr>
          <p:cNvPr id="6" name="スライド番号プレースホルダー 5">
            <a:extLst>
              <a:ext uri="{FF2B5EF4-FFF2-40B4-BE49-F238E27FC236}">
                <a16:creationId xmlns:a16="http://schemas.microsoft.com/office/drawing/2014/main" id="{26C8D158-80CE-4259-AE40-6EC8A072E290}"/>
              </a:ext>
            </a:extLst>
          </p:cNvPr>
          <p:cNvSpPr>
            <a:spLocks noGrp="1"/>
          </p:cNvSpPr>
          <p:nvPr>
            <p:ph type="sldNum" sz="quarter" idx="12"/>
          </p:nvPr>
        </p:nvSpPr>
        <p:spPr>
          <a:xfrm>
            <a:off x="9448800" y="6492877"/>
            <a:ext cx="2743200" cy="365125"/>
          </a:xfrm>
        </p:spPr>
        <p:txBody>
          <a:bodyPr rtlCol="0"/>
          <a:lstStyle>
            <a:lvl1pPr>
              <a:defRPr>
                <a:latin typeface="Meiryo UI" panose="020B0604030504040204" pitchFamily="50" charset="-128"/>
                <a:ea typeface="Meiryo UI" panose="020B0604030504040204" pitchFamily="50" charset="-128"/>
              </a:defRPr>
            </a:lvl1pPr>
          </a:lstStyle>
          <a:p>
            <a:fld id="{F91729D4-A164-47A3-830D-E792BCE699E4}" type="slidenum">
              <a:rPr lang="en-US" altLang="ja-JP" noProof="0" smtClean="0"/>
              <a:pPr/>
              <a:t>‹#›</a:t>
            </a:fld>
            <a:endParaRPr lang="ja-JP" altLang="en-US" noProof="0" dirty="0"/>
          </a:p>
        </p:txBody>
      </p:sp>
    </p:spTree>
    <p:extLst>
      <p:ext uri="{BB962C8B-B14F-4D97-AF65-F5344CB8AC3E}">
        <p14:creationId xmlns:p14="http://schemas.microsoft.com/office/powerpoint/2010/main" val="3122733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3C4F87-7B9E-4159-BD8D-8704BA2EA025}" type="datetime1">
              <a:rPr kumimoji="1" lang="ja-JP" altLang="en-US" smtClean="0"/>
              <a:t>2025/12/24</a:t>
            </a:fld>
            <a:endParaRPr kumimoji="1" lang="ja-JP"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1F4EB9-FDC2-45F7-9E39-BFD4B2D9DDA9}" type="slidenum">
              <a:rPr kumimoji="1" lang="ja-JP" altLang="en-US" smtClean="0"/>
              <a:t>‹#›</a:t>
            </a:fld>
            <a:endParaRPr kumimoji="1" lang="ja-JP" altLang="en-US"/>
          </a:p>
        </p:txBody>
      </p:sp>
    </p:spTree>
    <p:extLst>
      <p:ext uri="{BB962C8B-B14F-4D97-AF65-F5344CB8AC3E}">
        <p14:creationId xmlns:p14="http://schemas.microsoft.com/office/powerpoint/2010/main" val="197158328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9.png"/><Relationship Id="rId7" Type="http://schemas.openxmlformats.org/officeDocument/2006/relationships/image" Target="../media/image25.em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package" Target="../embeddings/Microsoft_Excel_Worksheet.xlsx"/><Relationship Id="rId5" Type="http://schemas.openxmlformats.org/officeDocument/2006/relationships/image" Target="../media/image24.jpeg"/><Relationship Id="rId10" Type="http://schemas.openxmlformats.org/officeDocument/2006/relationships/image" Target="../media/image28.jpeg"/><Relationship Id="rId4" Type="http://schemas.openxmlformats.org/officeDocument/2006/relationships/image" Target="../media/image23.jpeg"/><Relationship Id="rId9" Type="http://schemas.openxmlformats.org/officeDocument/2006/relationships/image" Target="../media/image27.png"/></Relationships>
</file>

<file path=ppt/slides/_rels/slide10.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9.png"/><Relationship Id="rId7" Type="http://schemas.openxmlformats.org/officeDocument/2006/relationships/image" Target="../media/image32.jpe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1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jpeg"/><Relationship Id="rId4" Type="http://schemas.openxmlformats.org/officeDocument/2006/relationships/image" Target="../media/image41.jpeg"/></Relationships>
</file>

<file path=ppt/slides/_rels/slide14.xml.rels><?xml version="1.0" encoding="UTF-8" standalone="yes"?>
<Relationships xmlns="http://schemas.openxmlformats.org/package/2006/relationships"><Relationship Id="rId3" Type="http://schemas.openxmlformats.org/officeDocument/2006/relationships/image" Target="../media/image43.jfif"/><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44.jpg"/></Relationships>
</file>

<file path=ppt/slides/_rels/slide1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1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1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1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59.JP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58.jpeg"/><Relationship Id="rId5" Type="http://schemas.openxmlformats.org/officeDocument/2006/relationships/image" Target="../media/image57.png"/><Relationship Id="rId4" Type="http://schemas.openxmlformats.org/officeDocument/2006/relationships/image" Target="../media/image56.png"/></Relationships>
</file>

<file path=ppt/slides/_rels/slide2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62.jpeg"/><Relationship Id="rId4" Type="http://schemas.openxmlformats.org/officeDocument/2006/relationships/image" Target="../media/image61.jpe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66.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p:cNvSpPr/>
          <p:nvPr/>
        </p:nvSpPr>
        <p:spPr>
          <a:xfrm>
            <a:off x="0" y="3090929"/>
            <a:ext cx="12192000" cy="54868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1620619" y="3090929"/>
            <a:ext cx="3775393" cy="523220"/>
          </a:xfrm>
          <a:prstGeom prst="rect">
            <a:avLst/>
          </a:prstGeom>
          <a:noFill/>
        </p:spPr>
        <p:txBody>
          <a:bodyPr wrap="none" rtlCol="0">
            <a:spAutoFit/>
          </a:bodyPr>
          <a:lstStyle/>
          <a:p>
            <a:r>
              <a:rPr kumimoji="1" lang="ja-JP" altLang="en-US" sz="2800" dirty="0">
                <a:solidFill>
                  <a:schemeClr val="bg2">
                    <a:lumMod val="50000"/>
                  </a:schemeClr>
                </a:solidFill>
                <a:latin typeface="HGSｺﾞｼｯｸE" panose="020B0900000000000000" pitchFamily="50" charset="-128"/>
                <a:ea typeface="HGSｺﾞｼｯｸE" panose="020B0900000000000000" pitchFamily="50" charset="-128"/>
                <a:cs typeface="メイリオ" panose="020B0604030504040204" pitchFamily="50" charset="-128"/>
              </a:rPr>
              <a:t>路面ソーラーについて</a:t>
            </a:r>
          </a:p>
        </p:txBody>
      </p:sp>
      <p:pic>
        <p:nvPicPr>
          <p:cNvPr id="10" name="図 9"/>
          <p:cNvPicPr>
            <a:picLocks noChangeAspect="1"/>
          </p:cNvPicPr>
          <p:nvPr/>
        </p:nvPicPr>
        <p:blipFill>
          <a:blip r:embed="rId2"/>
          <a:stretch>
            <a:fillRect/>
          </a:stretch>
        </p:blipFill>
        <p:spPr>
          <a:xfrm>
            <a:off x="9007488" y="6395367"/>
            <a:ext cx="3015451" cy="341672"/>
          </a:xfrm>
          <a:prstGeom prst="rect">
            <a:avLst/>
          </a:prstGeom>
        </p:spPr>
      </p:pic>
    </p:spTree>
    <p:extLst>
      <p:ext uri="{BB962C8B-B14F-4D97-AF65-F5344CB8AC3E}">
        <p14:creationId xmlns:p14="http://schemas.microsoft.com/office/powerpoint/2010/main" val="586844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長方形 33">
            <a:extLst>
              <a:ext uri="{FF2B5EF4-FFF2-40B4-BE49-F238E27FC236}">
                <a16:creationId xmlns:a16="http://schemas.microsoft.com/office/drawing/2014/main" id="{106CDEB7-77E8-4351-9B76-07896E7317C0}"/>
              </a:ext>
              <a:ext uri="{C183D7F6-B498-43B3-948B-1728B52AA6E4}">
                <adec:decorative xmlns:adec="http://schemas.microsoft.com/office/drawing/2017/decorative" val="1"/>
              </a:ext>
            </a:extLst>
          </p:cNvPr>
          <p:cNvSpPr/>
          <p:nvPr/>
        </p:nvSpPr>
        <p:spPr>
          <a:xfrm>
            <a:off x="794304" y="0"/>
            <a:ext cx="2895600" cy="6858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dirty="0">
              <a:latin typeface="Meiryo UI" panose="020B0604030504040204" pitchFamily="50" charset="-128"/>
            </a:endParaRPr>
          </a:p>
        </p:txBody>
      </p:sp>
      <p:sp>
        <p:nvSpPr>
          <p:cNvPr id="15" name="タイトル 18">
            <a:extLst>
              <a:ext uri="{FF2B5EF4-FFF2-40B4-BE49-F238E27FC236}">
                <a16:creationId xmlns:a16="http://schemas.microsoft.com/office/drawing/2014/main" id="{E8D036FB-049F-42B9-8221-9EAE4768947B}"/>
              </a:ext>
            </a:extLst>
          </p:cNvPr>
          <p:cNvSpPr txBox="1">
            <a:spLocks/>
          </p:cNvSpPr>
          <p:nvPr/>
        </p:nvSpPr>
        <p:spPr>
          <a:xfrm>
            <a:off x="887774" y="443766"/>
            <a:ext cx="3691348" cy="724711"/>
          </a:xfrm>
          <a:prstGeom prst="rect">
            <a:avLst/>
          </a:prstGeom>
        </p:spPr>
        <p:txBody>
          <a:bodyPr rtlCol="0" anchor="t"/>
          <a:lstStyle>
            <a:lvl1pPr algn="ctr" defTabSz="914400" rtl="0" eaLnBrk="1" latinLnBrk="0" hangingPunct="1">
              <a:lnSpc>
                <a:spcPct val="90000"/>
              </a:lnSpc>
              <a:spcBef>
                <a:spcPct val="0"/>
              </a:spcBef>
              <a:buNone/>
              <a:defRPr sz="3200" kern="1200" cap="all" spc="200" baseline="0">
                <a:solidFill>
                  <a:schemeClr val="accent4"/>
                </a:solidFill>
                <a:latin typeface="Meiryo UI" panose="020B0604030504040204" pitchFamily="50" charset="-128"/>
                <a:ea typeface="Meiryo UI" panose="020B0604030504040204" pitchFamily="50" charset="-128"/>
                <a:cs typeface="+mj-cs"/>
              </a:defRPr>
            </a:lvl1pPr>
          </a:lstStyle>
          <a:p>
            <a:pPr algn="l">
              <a:lnSpc>
                <a:spcPct val="150000"/>
              </a:lnSpc>
            </a:pPr>
            <a:r>
              <a:rPr lang="ja-JP" altLang="en-US" sz="2200" dirty="0">
                <a:solidFill>
                  <a:schemeClr val="bg1">
                    <a:lumMod val="50000"/>
                  </a:schemeClr>
                </a:solidFill>
                <a:latin typeface="HGSｺﾞｼｯｸE" panose="020B0900000000000000" pitchFamily="50" charset="-128"/>
                <a:ea typeface="HGSｺﾞｼｯｸE" panose="020B0900000000000000" pitchFamily="50" charset="-128"/>
              </a:rPr>
              <a:t>会社概要</a:t>
            </a:r>
          </a:p>
        </p:txBody>
      </p:sp>
      <p:sp>
        <p:nvSpPr>
          <p:cNvPr id="23" name="Text Box 4"/>
          <p:cNvSpPr txBox="1">
            <a:spLocks noChangeArrowheads="1"/>
          </p:cNvSpPr>
          <p:nvPr/>
        </p:nvSpPr>
        <p:spPr bwMode="auto">
          <a:xfrm>
            <a:off x="3689904" y="443766"/>
            <a:ext cx="8555050" cy="611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kumimoji="1" sz="1000">
                <a:solidFill>
                  <a:schemeClr val="tx1"/>
                </a:solidFill>
                <a:latin typeface="Arial" panose="020B0604020202020204" pitchFamily="34" charset="0"/>
                <a:ea typeface="HG丸ｺﾞｼｯｸM-PRO" panose="020F0600000000000000" pitchFamily="50" charset="-128"/>
              </a:defRPr>
            </a:lvl1pPr>
            <a:lvl2pPr marL="742950" indent="-285750">
              <a:defRPr kumimoji="1" sz="1000">
                <a:solidFill>
                  <a:schemeClr val="tx1"/>
                </a:solidFill>
                <a:latin typeface="Arial" panose="020B0604020202020204" pitchFamily="34" charset="0"/>
                <a:ea typeface="HG丸ｺﾞｼｯｸM-PRO" panose="020F0600000000000000" pitchFamily="50" charset="-128"/>
              </a:defRPr>
            </a:lvl2pPr>
            <a:lvl3pPr marL="1143000" indent="-228600">
              <a:defRPr kumimoji="1" sz="1000">
                <a:solidFill>
                  <a:schemeClr val="tx1"/>
                </a:solidFill>
                <a:latin typeface="Arial" panose="020B0604020202020204" pitchFamily="34" charset="0"/>
                <a:ea typeface="HG丸ｺﾞｼｯｸM-PRO" panose="020F0600000000000000" pitchFamily="50" charset="-128"/>
              </a:defRPr>
            </a:lvl3pPr>
            <a:lvl4pPr marL="1600200" indent="-228600">
              <a:defRPr kumimoji="1" sz="1000">
                <a:solidFill>
                  <a:schemeClr val="tx1"/>
                </a:solidFill>
                <a:latin typeface="Arial" panose="020B0604020202020204" pitchFamily="34" charset="0"/>
                <a:ea typeface="HG丸ｺﾞｼｯｸM-PRO" panose="020F0600000000000000" pitchFamily="50" charset="-128"/>
              </a:defRPr>
            </a:lvl4pPr>
            <a:lvl5pPr marL="2057400" indent="-228600">
              <a:defRPr kumimoji="1" sz="1000">
                <a:solidFill>
                  <a:schemeClr val="tx1"/>
                </a:solidFill>
                <a:latin typeface="Arial" panose="020B0604020202020204" pitchFamily="34" charset="0"/>
                <a:ea typeface="HG丸ｺﾞｼｯｸM-PRO" panose="020F0600000000000000" pitchFamily="50" charset="-128"/>
              </a:defRPr>
            </a:lvl5pPr>
            <a:lvl6pPr marL="2514600" indent="-228600" eaLnBrk="0" fontAlgn="base" hangingPunct="0">
              <a:spcBef>
                <a:spcPct val="0"/>
              </a:spcBef>
              <a:spcAft>
                <a:spcPct val="0"/>
              </a:spcAft>
              <a:defRPr kumimoji="1" sz="1000">
                <a:solidFill>
                  <a:schemeClr val="tx1"/>
                </a:solidFill>
                <a:latin typeface="Arial" panose="020B0604020202020204" pitchFamily="34" charset="0"/>
                <a:ea typeface="HG丸ｺﾞｼｯｸM-PRO" panose="020F0600000000000000" pitchFamily="50" charset="-128"/>
              </a:defRPr>
            </a:lvl6pPr>
            <a:lvl7pPr marL="2971800" indent="-228600" eaLnBrk="0" fontAlgn="base" hangingPunct="0">
              <a:spcBef>
                <a:spcPct val="0"/>
              </a:spcBef>
              <a:spcAft>
                <a:spcPct val="0"/>
              </a:spcAft>
              <a:defRPr kumimoji="1" sz="1000">
                <a:solidFill>
                  <a:schemeClr val="tx1"/>
                </a:solidFill>
                <a:latin typeface="Arial" panose="020B0604020202020204" pitchFamily="34" charset="0"/>
                <a:ea typeface="HG丸ｺﾞｼｯｸM-PRO" panose="020F0600000000000000" pitchFamily="50" charset="-128"/>
              </a:defRPr>
            </a:lvl7pPr>
            <a:lvl8pPr marL="3429000" indent="-228600" eaLnBrk="0" fontAlgn="base" hangingPunct="0">
              <a:spcBef>
                <a:spcPct val="0"/>
              </a:spcBef>
              <a:spcAft>
                <a:spcPct val="0"/>
              </a:spcAft>
              <a:defRPr kumimoji="1" sz="1000">
                <a:solidFill>
                  <a:schemeClr val="tx1"/>
                </a:solidFill>
                <a:latin typeface="Arial" panose="020B0604020202020204" pitchFamily="34" charset="0"/>
                <a:ea typeface="HG丸ｺﾞｼｯｸM-PRO" panose="020F0600000000000000" pitchFamily="50" charset="-128"/>
              </a:defRPr>
            </a:lvl8pPr>
            <a:lvl9pPr marL="3886200" indent="-228600" eaLnBrk="0" fontAlgn="base" hangingPunct="0">
              <a:spcBef>
                <a:spcPct val="0"/>
              </a:spcBef>
              <a:spcAft>
                <a:spcPct val="0"/>
              </a:spcAft>
              <a:defRPr kumimoji="1" sz="1000">
                <a:solidFill>
                  <a:schemeClr val="tx1"/>
                </a:solidFill>
                <a:latin typeface="Arial" panose="020B0604020202020204" pitchFamily="34" charset="0"/>
                <a:ea typeface="HG丸ｺﾞｼｯｸM-PRO" panose="020F0600000000000000" pitchFamily="50" charset="-128"/>
              </a:defRPr>
            </a:lvl9pPr>
          </a:lstStyle>
          <a:p>
            <a:pPr eaLnBrk="1" hangingPunct="1">
              <a:lnSpc>
                <a:spcPct val="120000"/>
              </a:lnSpc>
            </a:pPr>
            <a:r>
              <a:rPr lang="ja-JP" altLang="en-US" sz="2000" b="1" dirty="0">
                <a:latin typeface="Meiryo UI" panose="020B0604030504040204" pitchFamily="50" charset="-128"/>
                <a:ea typeface="Meiryo UI" panose="020B0604030504040204" pitchFamily="50" charset="-128"/>
                <a:cs typeface="Meiryo UI" panose="020B0604030504040204" pitchFamily="50" charset="-128"/>
              </a:rPr>
              <a:t>　　　早水電機工業株式会社</a:t>
            </a:r>
          </a:p>
          <a:p>
            <a:pPr eaLnBrk="1" hangingPunct="1">
              <a:lnSpc>
                <a:spcPct val="120000"/>
              </a:lnSpc>
            </a:pPr>
            <a:r>
              <a:rPr lang="ja-JP" altLang="en-US" sz="1200" b="1" dirty="0">
                <a:latin typeface="Meiryo UI" panose="020B0604030504040204" pitchFamily="50" charset="-128"/>
                <a:ea typeface="Meiryo UI" panose="020B0604030504040204" pitchFamily="50" charset="-128"/>
                <a:cs typeface="Meiryo UI" panose="020B0604030504040204" pitchFamily="50" charset="-128"/>
              </a:rPr>
              <a:t>　</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代表者　　　代表取締役　山本　秀幸</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a:p>
            <a:pPr eaLnBrk="1" hangingPunct="1">
              <a:lnSpc>
                <a:spcPct val="120000"/>
              </a:lnSpc>
            </a:pPr>
            <a:endParaRPr lang="en-US" altLang="ja-JP" sz="800" b="1" dirty="0">
              <a:latin typeface="Meiryo UI" panose="020B0604030504040204" pitchFamily="50" charset="-128"/>
              <a:ea typeface="Meiryo UI" panose="020B0604030504040204" pitchFamily="50" charset="-128"/>
              <a:cs typeface="Meiryo UI" panose="020B0604030504040204" pitchFamily="50" charset="-128"/>
            </a:endParaRPr>
          </a:p>
          <a:p>
            <a:pPr eaLnBrk="1" hangingPunct="1">
              <a:lnSpc>
                <a:spcPct val="120000"/>
              </a:lnSpc>
            </a:pP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　設立　　　　昭和</a:t>
            </a: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33</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年</a:t>
            </a: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11</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月（創業 昭和</a:t>
            </a: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20</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年</a:t>
            </a: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11</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月）</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a:p>
            <a:pPr eaLnBrk="1" hangingPunct="1">
              <a:lnSpc>
                <a:spcPct val="120000"/>
              </a:lnSpc>
            </a:pP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　　　　　　　  平成</a:t>
            </a: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28</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年</a:t>
            </a: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9</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月</a:t>
            </a: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16</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日　　　　　　　　　　</a:t>
            </a:r>
            <a:r>
              <a:rPr lang="ja-JP" altLang="en-US" sz="1400" b="1" dirty="0" err="1">
                <a:latin typeface="Meiryo UI" panose="020B0604030504040204" pitchFamily="50" charset="-128"/>
                <a:ea typeface="Meiryo UI" panose="020B0604030504040204" pitchFamily="50" charset="-128"/>
                <a:cs typeface="Meiryo UI" panose="020B0604030504040204" pitchFamily="50" charset="-128"/>
              </a:rPr>
              <a:t>の</a:t>
            </a: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100</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％子会社</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a:p>
            <a:pPr eaLnBrk="1" hangingPunct="1">
              <a:lnSpc>
                <a:spcPct val="120000"/>
              </a:lnSpc>
            </a:pPr>
            <a:r>
              <a:rPr lang="ja-JP" altLang="en-US" sz="800" b="1"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800" b="1" dirty="0">
              <a:latin typeface="Meiryo UI" panose="020B0604030504040204" pitchFamily="50" charset="-128"/>
              <a:ea typeface="Meiryo UI" panose="020B0604030504040204" pitchFamily="50" charset="-128"/>
              <a:cs typeface="Meiryo UI" panose="020B0604030504040204" pitchFamily="50" charset="-128"/>
            </a:endParaRPr>
          </a:p>
          <a:p>
            <a:pPr eaLnBrk="1" hangingPunct="1">
              <a:lnSpc>
                <a:spcPct val="120000"/>
              </a:lnSpc>
            </a:pP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  </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事業内容　　総合電気設備業</a:t>
            </a:r>
          </a:p>
          <a:p>
            <a:pPr eaLnBrk="1" hangingPunct="1">
              <a:lnSpc>
                <a:spcPct val="120000"/>
              </a:lnSpc>
            </a:pPr>
            <a:r>
              <a:rPr lang="ja-JP" altLang="en-US" sz="14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一般電気設備工事 </a:t>
            </a:r>
            <a:r>
              <a:rPr lang="en-US" altLang="ja-JP" sz="11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受変電設備工事 </a:t>
            </a:r>
            <a:r>
              <a:rPr lang="en-US" altLang="ja-JP" sz="11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動力設備工事 </a:t>
            </a:r>
            <a:r>
              <a:rPr lang="en-US" altLang="ja-JP" sz="11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照明設備工事 </a:t>
            </a:r>
            <a:r>
              <a:rPr lang="en-US" altLang="ja-JP" sz="11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弱電設備工事</a:t>
            </a:r>
            <a:endParaRPr lang="en-US" altLang="ja-JP" sz="1100" dirty="0">
              <a:latin typeface="Meiryo UI" panose="020B0604030504040204" pitchFamily="50" charset="-128"/>
              <a:ea typeface="Meiryo UI" panose="020B0604030504040204" pitchFamily="50" charset="-128"/>
              <a:cs typeface="Meiryo UI" panose="020B0604030504040204" pitchFamily="50" charset="-128"/>
            </a:endParaRPr>
          </a:p>
          <a:p>
            <a:pPr>
              <a:lnSpc>
                <a:spcPct val="120000"/>
              </a:lnSpc>
            </a:pPr>
            <a:r>
              <a:rPr lang="en-US" altLang="ja-JP" sz="11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防火設備工事 </a:t>
            </a:r>
            <a:r>
              <a:rPr lang="en-US" altLang="ja-JP" sz="11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防爆電気設備工事 </a:t>
            </a:r>
            <a:r>
              <a:rPr lang="en-US" altLang="ja-JP" sz="11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計装設備工事 </a:t>
            </a:r>
            <a:r>
              <a:rPr lang="en-US" altLang="ja-JP" sz="11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自動制御設備 </a:t>
            </a:r>
            <a:r>
              <a:rPr lang="en-US" altLang="ja-JP" sz="11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情報･通信設備工事</a:t>
            </a:r>
            <a:endParaRPr lang="en-US" altLang="ja-JP" sz="1100" dirty="0">
              <a:latin typeface="Meiryo UI" panose="020B0604030504040204" pitchFamily="50" charset="-128"/>
              <a:ea typeface="Meiryo UI" panose="020B0604030504040204" pitchFamily="50" charset="-128"/>
              <a:cs typeface="Meiryo UI" panose="020B0604030504040204" pitchFamily="50" charset="-128"/>
            </a:endParaRPr>
          </a:p>
          <a:p>
            <a:pPr>
              <a:lnSpc>
                <a:spcPct val="120000"/>
              </a:lnSpc>
            </a:pPr>
            <a:r>
              <a:rPr lang="en-US" altLang="ja-JP" sz="11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空調設備工事 </a:t>
            </a:r>
            <a:r>
              <a:rPr lang="en-US" altLang="ja-JP" sz="11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消防施設工事 </a:t>
            </a:r>
            <a:r>
              <a:rPr lang="en-US" altLang="ja-JP" sz="11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換気設備工事 </a:t>
            </a:r>
            <a:endParaRPr lang="ja-JP" altLang="en-US" sz="1100" b="1" dirty="0">
              <a:latin typeface="Meiryo UI" panose="020B0604030504040204" pitchFamily="50" charset="-128"/>
              <a:ea typeface="Meiryo UI" panose="020B0604030504040204" pitchFamily="50" charset="-128"/>
              <a:cs typeface="Meiryo UI" panose="020B0604030504040204" pitchFamily="50" charset="-128"/>
            </a:endParaRPr>
          </a:p>
          <a:p>
            <a:pPr eaLnBrk="1" hangingPunct="1">
              <a:lnSpc>
                <a:spcPct val="120000"/>
              </a:lnSpc>
            </a:pP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　　　　　　　　　 </a:t>
            </a: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LED</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関連商品の開発・設計・製造・施工</a:t>
            </a:r>
          </a:p>
          <a:p>
            <a:pPr eaLnBrk="1" hangingPunct="1">
              <a:lnSpc>
                <a:spcPct val="120000"/>
              </a:lnSpc>
            </a:pPr>
            <a:r>
              <a:rPr lang="ja-JP" altLang="en-US" sz="14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アクリル導光板 </a:t>
            </a:r>
            <a:r>
              <a:rPr lang="en-US" altLang="ja-JP" sz="1100" dirty="0">
                <a:latin typeface="Meiryo UI" panose="020B0604030504040204" pitchFamily="50" charset="-128"/>
                <a:ea typeface="Meiryo UI" panose="020B0604030504040204" pitchFamily="50" charset="-128"/>
                <a:cs typeface="Meiryo UI" panose="020B0604030504040204" pitchFamily="50" charset="-128"/>
              </a:rPr>
              <a:t>/</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ガラス導光板</a:t>
            </a:r>
            <a:r>
              <a:rPr lang="en-US" altLang="ja-JP" sz="1100" dirty="0">
                <a:latin typeface="Meiryo UI" panose="020B0604030504040204" pitchFamily="50" charset="-128"/>
                <a:ea typeface="Meiryo UI" panose="020B0604030504040204" pitchFamily="50" charset="-128"/>
                <a:cs typeface="Meiryo UI" panose="020B0604030504040204" pitchFamily="50" charset="-128"/>
              </a:rPr>
              <a:t>(</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国際特許</a:t>
            </a:r>
            <a:r>
              <a:rPr lang="en-US" altLang="ja-JP" sz="1100" dirty="0">
                <a:latin typeface="Meiryo UI" panose="020B0604030504040204" pitchFamily="50" charset="-128"/>
                <a:ea typeface="Meiryo UI" panose="020B0604030504040204" pitchFamily="50" charset="-128"/>
                <a:cs typeface="Meiryo UI" panose="020B0604030504040204" pitchFamily="50" charset="-128"/>
              </a:rPr>
              <a:t>)</a:t>
            </a:r>
            <a:endParaRPr lang="en-US" altLang="ja-JP" sz="1100" b="1" dirty="0">
              <a:latin typeface="Meiryo UI" panose="020B0604030504040204" pitchFamily="50" charset="-128"/>
              <a:ea typeface="Meiryo UI" panose="020B0604030504040204" pitchFamily="50" charset="-128"/>
              <a:cs typeface="Meiryo UI" panose="020B0604030504040204" pitchFamily="50" charset="-128"/>
            </a:endParaRPr>
          </a:p>
          <a:p>
            <a:pPr eaLnBrk="1" hangingPunct="1">
              <a:lnSpc>
                <a:spcPct val="120000"/>
              </a:lnSpc>
            </a:pP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　　　　　　　　　 メガソーラ発電システム設計・施工・保守管理</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a:p>
            <a:pPr eaLnBrk="1" hangingPunct="1">
              <a:lnSpc>
                <a:spcPct val="120000"/>
              </a:lnSpc>
            </a:pP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　　　　　　　　　 新製品の開発・設計・製造・施工</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a:p>
            <a:pPr>
              <a:lnSpc>
                <a:spcPct val="120000"/>
              </a:lnSpc>
            </a:pPr>
            <a:r>
              <a:rPr lang="ja-JP" altLang="en-US" sz="1100" dirty="0">
                <a:latin typeface="Meiryo UI" panose="020B0604030504040204" pitchFamily="50" charset="-128"/>
                <a:ea typeface="Meiryo UI" panose="020B0604030504040204" pitchFamily="50" charset="-128"/>
                <a:cs typeface="Meiryo UI" panose="020B0604030504040204" pitchFamily="50" charset="-128"/>
              </a:rPr>
              <a:t>　　　　　　　　　　　　　　路面ソーラー</a:t>
            </a:r>
            <a:r>
              <a:rPr lang="en-US" altLang="ja-JP" sz="1100" dirty="0">
                <a:latin typeface="Meiryo UI" panose="020B0604030504040204" pitchFamily="50" charset="-128"/>
                <a:ea typeface="Meiryo UI" panose="020B0604030504040204" pitchFamily="50" charset="-128"/>
                <a:cs typeface="Meiryo UI" panose="020B0604030504040204" pitchFamily="50" charset="-128"/>
              </a:rPr>
              <a:t>(</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特許出願中</a:t>
            </a:r>
            <a:r>
              <a:rPr lang="en-US" altLang="ja-JP" sz="1100" dirty="0">
                <a:latin typeface="Meiryo UI" panose="020B0604030504040204" pitchFamily="50" charset="-128"/>
                <a:ea typeface="Meiryo UI" panose="020B0604030504040204" pitchFamily="50" charset="-128"/>
                <a:cs typeface="Meiryo UI" panose="020B0604030504040204" pitchFamily="50" charset="-128"/>
              </a:rPr>
              <a:t>)</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 </a:t>
            </a:r>
            <a:r>
              <a:rPr lang="en-US" altLang="ja-JP" sz="11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ミチテラ</a:t>
            </a:r>
            <a:r>
              <a:rPr lang="en-US" altLang="ja-JP" sz="1100" dirty="0">
                <a:latin typeface="Meiryo UI" panose="020B0604030504040204" pitchFamily="50" charset="-128"/>
                <a:ea typeface="Meiryo UI" panose="020B0604030504040204" pitchFamily="50" charset="-128"/>
                <a:cs typeface="Meiryo UI" panose="020B0604030504040204" pitchFamily="50" charset="-128"/>
              </a:rPr>
              <a:t>(</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特許</a:t>
            </a:r>
            <a:r>
              <a:rPr lang="en-US" altLang="ja-JP" sz="1100" dirty="0">
                <a:latin typeface="Meiryo UI" panose="020B0604030504040204" pitchFamily="50" charset="-128"/>
                <a:ea typeface="Meiryo UI" panose="020B0604030504040204" pitchFamily="50" charset="-128"/>
                <a:cs typeface="Meiryo UI" panose="020B0604030504040204" pitchFamily="50" charset="-128"/>
              </a:rPr>
              <a:t>) / </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クールベンチ</a:t>
            </a:r>
            <a:endParaRPr lang="en-US" altLang="ja-JP" sz="1100" b="1" dirty="0">
              <a:latin typeface="Meiryo UI" panose="020B0604030504040204" pitchFamily="50" charset="-128"/>
              <a:ea typeface="Meiryo UI" panose="020B0604030504040204" pitchFamily="50" charset="-128"/>
              <a:cs typeface="Meiryo UI" panose="020B0604030504040204" pitchFamily="50" charset="-128"/>
            </a:endParaRPr>
          </a:p>
          <a:p>
            <a:pPr eaLnBrk="1" hangingPunct="1">
              <a:lnSpc>
                <a:spcPct val="120000"/>
              </a:lnSpc>
            </a:pPr>
            <a:endParaRPr lang="ja-JP" altLang="en-US" sz="800" b="1" dirty="0">
              <a:latin typeface="Meiryo UI" panose="020B0604030504040204" pitchFamily="50" charset="-128"/>
              <a:ea typeface="Meiryo UI" panose="020B0604030504040204" pitchFamily="50" charset="-128"/>
              <a:cs typeface="Meiryo UI" panose="020B0604030504040204" pitchFamily="50" charset="-128"/>
            </a:endParaRPr>
          </a:p>
          <a:p>
            <a:pPr>
              <a:lnSpc>
                <a:spcPct val="120000"/>
              </a:lnSpc>
            </a:pP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　主取引銀行　　三井住友銀行　りそな銀行　みなと銀行</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a:p>
            <a:pPr eaLnBrk="1" hangingPunct="1">
              <a:lnSpc>
                <a:spcPct val="120000"/>
              </a:lnSpc>
            </a:pPr>
            <a:endParaRPr lang="ja-JP" altLang="en-US" sz="800" b="1" dirty="0">
              <a:latin typeface="Meiryo UI" panose="020B0604030504040204" pitchFamily="50" charset="-128"/>
              <a:ea typeface="Meiryo UI" panose="020B0604030504040204" pitchFamily="50" charset="-128"/>
              <a:cs typeface="Meiryo UI" panose="020B0604030504040204" pitchFamily="50" charset="-128"/>
            </a:endParaRPr>
          </a:p>
          <a:p>
            <a:pPr eaLnBrk="1" hangingPunct="1">
              <a:lnSpc>
                <a:spcPct val="120000"/>
              </a:lnSpc>
            </a:pP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　主な取引先　　兵庫県　神戸市　三田市　芦屋市　防衛省　近畿地方整備局　近畿財務局</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a:p>
            <a:pPr eaLnBrk="1" hangingPunct="1">
              <a:lnSpc>
                <a:spcPct val="120000"/>
              </a:lnSpc>
            </a:pP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　　　　　　　　　　 神戸大学　ＪＲ西日本  日建設計　大林組　清水建設　竹中工務店　浅沼組</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a:p>
            <a:pPr eaLnBrk="1" hangingPunct="1">
              <a:lnSpc>
                <a:spcPct val="120000"/>
              </a:lnSpc>
            </a:pP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　　　　　　　　　　 大和ハウス工業　三菱重工　阪神コンテンツリンク　阪急電鉄　阪神電気鉄道</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a:p>
            <a:pPr eaLnBrk="1" hangingPunct="1">
              <a:lnSpc>
                <a:spcPct val="120000"/>
              </a:lnSpc>
            </a:pP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                     </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小田急電鉄　イオンディライト　ソーラーフロンティア　大林道路　極東開発工業　など</a:t>
            </a:r>
            <a:r>
              <a:rPr lang="en-US" altLang="ja-JP" sz="1100" dirty="0">
                <a:latin typeface="Meiryo UI" panose="020B0604030504040204" pitchFamily="50" charset="-128"/>
                <a:ea typeface="Meiryo UI" panose="020B0604030504040204" pitchFamily="50" charset="-128"/>
                <a:cs typeface="Meiryo UI" panose="020B0604030504040204" pitchFamily="50" charset="-128"/>
              </a:rPr>
              <a:t>(</a:t>
            </a:r>
            <a:r>
              <a:rPr lang="ja-JP" altLang="en-US" sz="1100" dirty="0">
                <a:latin typeface="Meiryo UI" panose="020B0604030504040204" pitchFamily="50" charset="-128"/>
                <a:ea typeface="Meiryo UI" panose="020B0604030504040204" pitchFamily="50" charset="-128"/>
                <a:cs typeface="Meiryo UI" panose="020B0604030504040204" pitchFamily="50" charset="-128"/>
              </a:rPr>
              <a:t>敬称略・順不同</a:t>
            </a:r>
            <a:r>
              <a:rPr lang="en-US" altLang="ja-JP" sz="1100" dirty="0">
                <a:latin typeface="Meiryo UI" panose="020B0604030504040204" pitchFamily="50" charset="-128"/>
                <a:ea typeface="Meiryo UI" panose="020B0604030504040204" pitchFamily="50" charset="-128"/>
                <a:cs typeface="Meiryo UI" panose="020B0604030504040204" pitchFamily="50" charset="-128"/>
              </a:rPr>
              <a:t>)</a:t>
            </a:r>
          </a:p>
          <a:p>
            <a:pPr eaLnBrk="1" hangingPunct="1">
              <a:lnSpc>
                <a:spcPct val="120000"/>
              </a:lnSpc>
            </a:pPr>
            <a:r>
              <a:rPr lang="ja-JP" altLang="en-US" sz="800" b="1"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800" b="1" dirty="0">
              <a:latin typeface="Meiryo UI" panose="020B0604030504040204" pitchFamily="50" charset="-128"/>
              <a:ea typeface="Meiryo UI" panose="020B0604030504040204" pitchFamily="50" charset="-128"/>
              <a:cs typeface="Meiryo UI" panose="020B0604030504040204" pitchFamily="50" charset="-128"/>
            </a:endParaRPr>
          </a:p>
          <a:p>
            <a:pPr eaLnBrk="1" hangingPunct="1">
              <a:lnSpc>
                <a:spcPct val="120000"/>
              </a:lnSpc>
            </a:pP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  </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会社所在地　  本社　　　　神戸市長田区海運町</a:t>
            </a: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2-5-11</a:t>
            </a:r>
          </a:p>
          <a:p>
            <a:pPr eaLnBrk="1" hangingPunct="1">
              <a:lnSpc>
                <a:spcPct val="120000"/>
              </a:lnSpc>
            </a:pPr>
            <a:r>
              <a:rPr lang="ja-JP" altLang="en-US" sz="1200" b="1" dirty="0">
                <a:latin typeface="Meiryo UI" panose="020B0604030504040204" pitchFamily="50" charset="-128"/>
                <a:ea typeface="Meiryo UI" panose="020B0604030504040204" pitchFamily="50" charset="-128"/>
                <a:cs typeface="Meiryo UI" panose="020B0604030504040204" pitchFamily="50" charset="-128"/>
              </a:rPr>
              <a:t>　　　　　　　</a:t>
            </a:r>
          </a:p>
        </p:txBody>
      </p:sp>
      <p:pic>
        <p:nvPicPr>
          <p:cNvPr id="22" name="Picture 7" descr="ロゴ"/>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2282" y="463644"/>
            <a:ext cx="417988" cy="390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図 26"/>
          <p:cNvPicPr>
            <a:picLocks noChangeAspect="1"/>
          </p:cNvPicPr>
          <p:nvPr/>
        </p:nvPicPr>
        <p:blipFill rotWithShape="1">
          <a:blip r:embed="rId4" cstate="print">
            <a:extLst>
              <a:ext uri="{28A0092B-C50C-407E-A947-70E740481C1C}">
                <a14:useLocalDpi xmlns:a14="http://schemas.microsoft.com/office/drawing/2010/main" val="0"/>
              </a:ext>
            </a:extLst>
          </a:blip>
          <a:srcRect l="19420" t="40606" r="19391" b="40363"/>
          <a:stretch/>
        </p:blipFill>
        <p:spPr>
          <a:xfrm>
            <a:off x="6325871" y="1539715"/>
            <a:ext cx="964722" cy="212131"/>
          </a:xfrm>
          <a:prstGeom prst="rect">
            <a:avLst/>
          </a:prstGeom>
        </p:spPr>
      </p:pic>
      <p:sp>
        <p:nvSpPr>
          <p:cNvPr id="2" name="スライド番号プレースホルダー 1"/>
          <p:cNvSpPr>
            <a:spLocks noGrp="1"/>
          </p:cNvSpPr>
          <p:nvPr>
            <p:ph type="sldNum" sz="quarter" idx="12"/>
          </p:nvPr>
        </p:nvSpPr>
        <p:spPr/>
        <p:txBody>
          <a:bodyPr/>
          <a:lstStyle/>
          <a:p>
            <a:fld id="{F91729D4-A164-47A3-830D-E792BCE699E4}" type="slidenum">
              <a:rPr lang="en-US" altLang="ja-JP" noProof="0" smtClean="0"/>
              <a:pPr/>
              <a:t>2</a:t>
            </a:fld>
            <a:endParaRPr lang="ja-JP" altLang="en-US" noProof="0" dirty="0"/>
          </a:p>
        </p:txBody>
      </p:sp>
    </p:spTree>
    <p:extLst>
      <p:ext uri="{BB962C8B-B14F-4D97-AF65-F5344CB8AC3E}">
        <p14:creationId xmlns:p14="http://schemas.microsoft.com/office/powerpoint/2010/main" val="3601258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正方形/長方形 17"/>
          <p:cNvSpPr/>
          <p:nvPr/>
        </p:nvSpPr>
        <p:spPr>
          <a:xfrm>
            <a:off x="0" y="0"/>
            <a:ext cx="12192000" cy="54868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defRPr/>
            </a:pPr>
            <a:endParaRPr kumimoji="1" lang="ja-JP" altLang="en-US">
              <a:solidFill>
                <a:prstClr val="white"/>
              </a:solidFill>
              <a:latin typeface="Calibri" panose="020F0502020204030204"/>
              <a:ea typeface="游ゴシック" panose="020B0400000000000000" pitchFamily="50" charset="-128"/>
            </a:endParaRPr>
          </a:p>
        </p:txBody>
      </p:sp>
      <p:sp>
        <p:nvSpPr>
          <p:cNvPr id="666" name="長方形 33">
            <a:extLst>
              <a:ext uri="{FF2B5EF4-FFF2-40B4-BE49-F238E27FC236}">
                <a16:creationId xmlns:a16="http://schemas.microsoft.com/office/drawing/2014/main" id="{106CDEB7-77E8-4351-9B76-07896E7317C0}"/>
              </a:ext>
              <a:ext uri="{C183D7F6-B498-43B3-948B-1728B52AA6E4}">
                <adec:decorative xmlns:adec="http://schemas.microsoft.com/office/drawing/2017/decorative" val="1"/>
              </a:ext>
            </a:extLst>
          </p:cNvPr>
          <p:cNvSpPr/>
          <p:nvPr/>
        </p:nvSpPr>
        <p:spPr>
          <a:xfrm>
            <a:off x="6267214" y="3786382"/>
            <a:ext cx="5650895" cy="2470151"/>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dirty="0">
              <a:latin typeface="Meiryo UI" panose="020B0604030504040204" pitchFamily="50" charset="-128"/>
            </a:endParaRPr>
          </a:p>
        </p:txBody>
      </p:sp>
      <p:sp>
        <p:nvSpPr>
          <p:cNvPr id="664" name="長方形 33">
            <a:extLst>
              <a:ext uri="{FF2B5EF4-FFF2-40B4-BE49-F238E27FC236}">
                <a16:creationId xmlns:a16="http://schemas.microsoft.com/office/drawing/2014/main" id="{106CDEB7-77E8-4351-9B76-07896E7317C0}"/>
              </a:ext>
              <a:ext uri="{C183D7F6-B498-43B3-948B-1728B52AA6E4}">
                <adec:decorative xmlns:adec="http://schemas.microsoft.com/office/drawing/2017/decorative" val="1"/>
              </a:ext>
            </a:extLst>
          </p:cNvPr>
          <p:cNvSpPr/>
          <p:nvPr/>
        </p:nvSpPr>
        <p:spPr>
          <a:xfrm>
            <a:off x="229696" y="3810936"/>
            <a:ext cx="5650895" cy="2470151"/>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dirty="0">
              <a:latin typeface="Meiryo UI" panose="020B0604030504040204" pitchFamily="50" charset="-128"/>
            </a:endParaRPr>
          </a:p>
        </p:txBody>
      </p:sp>
      <p:sp>
        <p:nvSpPr>
          <p:cNvPr id="663" name="長方形 33">
            <a:extLst>
              <a:ext uri="{FF2B5EF4-FFF2-40B4-BE49-F238E27FC236}">
                <a16:creationId xmlns:a16="http://schemas.microsoft.com/office/drawing/2014/main" id="{106CDEB7-77E8-4351-9B76-07896E7317C0}"/>
              </a:ext>
              <a:ext uri="{C183D7F6-B498-43B3-948B-1728B52AA6E4}">
                <adec:decorative xmlns:adec="http://schemas.microsoft.com/office/drawing/2017/decorative" val="1"/>
              </a:ext>
            </a:extLst>
          </p:cNvPr>
          <p:cNvSpPr/>
          <p:nvPr/>
        </p:nvSpPr>
        <p:spPr>
          <a:xfrm>
            <a:off x="229696" y="1053139"/>
            <a:ext cx="11688413" cy="2470151"/>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dirty="0">
              <a:latin typeface="Meiryo UI" panose="020B0604030504040204" pitchFamily="50" charset="-128"/>
            </a:endParaRPr>
          </a:p>
        </p:txBody>
      </p:sp>
      <p:pic>
        <p:nvPicPr>
          <p:cNvPr id="647" name="図 646"/>
          <p:cNvPicPr>
            <a:picLocks noChangeAspect="1"/>
          </p:cNvPicPr>
          <p:nvPr/>
        </p:nvPicPr>
        <p:blipFill rotWithShape="1">
          <a:blip r:embed="rId3" cstate="print">
            <a:extLst>
              <a:ext uri="{28A0092B-C50C-407E-A947-70E740481C1C}">
                <a14:useLocalDpi xmlns:a14="http://schemas.microsoft.com/office/drawing/2010/main"/>
              </a:ext>
            </a:extLst>
          </a:blip>
          <a:srcRect t="497" b="10992"/>
          <a:stretch/>
        </p:blipFill>
        <p:spPr>
          <a:xfrm>
            <a:off x="384721" y="1127747"/>
            <a:ext cx="3496263" cy="2320934"/>
          </a:xfrm>
          <a:prstGeom prst="rect">
            <a:avLst/>
          </a:prstGeom>
        </p:spPr>
      </p:pic>
      <p:pic>
        <p:nvPicPr>
          <p:cNvPr id="7" name="図 6"/>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228094" y="3887487"/>
            <a:ext cx="3513125" cy="2325643"/>
          </a:xfrm>
          <a:prstGeom prst="rect">
            <a:avLst/>
          </a:prstGeom>
        </p:spPr>
      </p:pic>
      <p:pic>
        <p:nvPicPr>
          <p:cNvPr id="8" name="図 7"/>
          <p:cNvPicPr>
            <a:picLocks noChangeAspect="1"/>
          </p:cNvPicPr>
          <p:nvPr/>
        </p:nvPicPr>
        <p:blipFill rotWithShape="1">
          <a:blip r:embed="rId5"/>
          <a:srcRect t="12299"/>
          <a:stretch/>
        </p:blipFill>
        <p:spPr>
          <a:xfrm>
            <a:off x="8257895" y="3887487"/>
            <a:ext cx="3500599" cy="2302532"/>
          </a:xfrm>
          <a:prstGeom prst="rect">
            <a:avLst/>
          </a:prstGeom>
        </p:spPr>
      </p:pic>
      <p:sp>
        <p:nvSpPr>
          <p:cNvPr id="3" name="スライド番号プレースホルダー 2"/>
          <p:cNvSpPr>
            <a:spLocks noGrp="1"/>
          </p:cNvSpPr>
          <p:nvPr>
            <p:ph type="sldNum" sz="quarter" idx="12"/>
          </p:nvPr>
        </p:nvSpPr>
        <p:spPr>
          <a:xfrm>
            <a:off x="9448800" y="6492876"/>
            <a:ext cx="2743200" cy="365125"/>
          </a:xfrm>
        </p:spPr>
        <p:txBody>
          <a:bodyPr/>
          <a:lstStyle/>
          <a:p>
            <a:fld id="{F91729D4-A164-47A3-830D-E792BCE699E4}" type="slidenum">
              <a:rPr lang="en-US" altLang="ja-JP" noProof="0" smtClean="0"/>
              <a:pPr/>
              <a:t>3</a:t>
            </a:fld>
            <a:endParaRPr lang="ja-JP" altLang="en-US" noProof="0" dirty="0"/>
          </a:p>
        </p:txBody>
      </p:sp>
      <p:sp>
        <p:nvSpPr>
          <p:cNvPr id="658" name="タイトル 18">
            <a:extLst>
              <a:ext uri="{FF2B5EF4-FFF2-40B4-BE49-F238E27FC236}">
                <a16:creationId xmlns:a16="http://schemas.microsoft.com/office/drawing/2014/main" id="{E8D036FB-049F-42B9-8221-9EAE4768947B}"/>
              </a:ext>
            </a:extLst>
          </p:cNvPr>
          <p:cNvSpPr txBox="1">
            <a:spLocks/>
          </p:cNvSpPr>
          <p:nvPr/>
        </p:nvSpPr>
        <p:spPr>
          <a:xfrm>
            <a:off x="0" y="-110465"/>
            <a:ext cx="8616711" cy="724711"/>
          </a:xfrm>
          <a:prstGeom prst="rect">
            <a:avLst/>
          </a:prstGeom>
        </p:spPr>
        <p:txBody>
          <a:bodyPr rtlCol="0" anchor="t"/>
          <a:lstStyle>
            <a:lvl1pPr algn="ctr" defTabSz="914400" rtl="0" eaLnBrk="1" latinLnBrk="0" hangingPunct="1">
              <a:lnSpc>
                <a:spcPct val="90000"/>
              </a:lnSpc>
              <a:spcBef>
                <a:spcPct val="0"/>
              </a:spcBef>
              <a:buNone/>
              <a:defRPr sz="3200" kern="1200" cap="all" spc="200" baseline="0">
                <a:solidFill>
                  <a:schemeClr val="accent4"/>
                </a:solidFill>
                <a:latin typeface="Meiryo UI" panose="020B0604030504040204" pitchFamily="50" charset="-128"/>
                <a:ea typeface="Meiryo UI" panose="020B0604030504040204" pitchFamily="50" charset="-128"/>
                <a:cs typeface="+mj-cs"/>
              </a:defRPr>
            </a:lvl1pPr>
          </a:lstStyle>
          <a:p>
            <a:pPr algn="l">
              <a:lnSpc>
                <a:spcPct val="150000"/>
              </a:lnSpc>
            </a:pPr>
            <a:r>
              <a:rPr lang="ja-JP" altLang="en-US" sz="2400" dirty="0">
                <a:solidFill>
                  <a:schemeClr val="bg2">
                    <a:lumMod val="50000"/>
                  </a:schemeClr>
                </a:solidFill>
                <a:latin typeface="HGSｺﾞｼｯｸE" panose="020B0900000000000000" pitchFamily="50" charset="-128"/>
                <a:ea typeface="HGSｺﾞｼｯｸE" panose="020B0900000000000000" pitchFamily="50" charset="-128"/>
              </a:rPr>
              <a:t>開発製品のご紹介</a:t>
            </a:r>
          </a:p>
        </p:txBody>
      </p:sp>
      <p:sp>
        <p:nvSpPr>
          <p:cNvPr id="659" name="テキスト プレースホルダー 7">
            <a:extLst>
              <a:ext uri="{FF2B5EF4-FFF2-40B4-BE49-F238E27FC236}">
                <a16:creationId xmlns:a16="http://schemas.microsoft.com/office/drawing/2014/main" id="{938E3964-EE54-4BDC-A0A3-DC7D197FFB5C}"/>
              </a:ext>
            </a:extLst>
          </p:cNvPr>
          <p:cNvSpPr>
            <a:spLocks noGrp="1"/>
          </p:cNvSpPr>
          <p:nvPr>
            <p:ph type="body" sz="quarter" idx="16"/>
          </p:nvPr>
        </p:nvSpPr>
        <p:spPr>
          <a:xfrm>
            <a:off x="6247681" y="3818731"/>
            <a:ext cx="2027583" cy="2302532"/>
          </a:xfrm>
        </p:spPr>
        <p:txBody>
          <a:bodyPr rtlCol="0" anchor="ctr"/>
          <a:lstStyle/>
          <a:p>
            <a:pPr algn="ctr" rtl="0">
              <a:lnSpc>
                <a:spcPts val="1800"/>
              </a:lnSpc>
            </a:pPr>
            <a:r>
              <a:rPr lang="ja-JP" altLang="en-US" sz="2000" b="1" dirty="0">
                <a:solidFill>
                  <a:schemeClr val="bg2">
                    <a:lumMod val="50000"/>
                  </a:schemeClr>
                </a:solidFill>
                <a:latin typeface="Arial Black" panose="020B0A04020102020204" pitchFamily="34" charset="0"/>
              </a:rPr>
              <a:t>クールベンチ</a:t>
            </a:r>
            <a:endParaRPr lang="en-US" altLang="ja-JP" sz="2000" b="1" dirty="0">
              <a:solidFill>
                <a:schemeClr val="bg2">
                  <a:lumMod val="50000"/>
                </a:schemeClr>
              </a:solidFill>
              <a:latin typeface="Arial Black" panose="020B0A04020102020204" pitchFamily="34" charset="0"/>
            </a:endParaRPr>
          </a:p>
          <a:p>
            <a:pPr algn="ctr" rtl="0">
              <a:lnSpc>
                <a:spcPts val="1800"/>
              </a:lnSpc>
            </a:pPr>
            <a:r>
              <a:rPr lang="ja-JP" altLang="en-US" sz="1000" dirty="0">
                <a:solidFill>
                  <a:schemeClr val="bg2">
                    <a:lumMod val="50000"/>
                  </a:schemeClr>
                </a:solidFill>
                <a:latin typeface="Arial Black" panose="020B0A04020102020204" pitchFamily="34" charset="0"/>
              </a:rPr>
              <a:t>（神戸市　磯上公園）</a:t>
            </a:r>
            <a:endParaRPr lang="en-US" altLang="ja-JP" sz="1000" dirty="0">
              <a:solidFill>
                <a:schemeClr val="bg2">
                  <a:lumMod val="50000"/>
                </a:schemeClr>
              </a:solidFill>
              <a:latin typeface="Arial Black" panose="020B0A04020102020204" pitchFamily="34" charset="0"/>
            </a:endParaRPr>
          </a:p>
          <a:p>
            <a:r>
              <a:rPr lang="ja-JP" altLang="en-US" sz="1200" dirty="0">
                <a:solidFill>
                  <a:schemeClr val="bg2">
                    <a:lumMod val="50000"/>
                  </a:schemeClr>
                </a:solidFill>
              </a:rPr>
              <a:t>ペルチェ素子を使用した座面が冷たく／暖かくなるベンチ</a:t>
            </a:r>
            <a:endParaRPr lang="en-US" altLang="ja-JP" sz="1200" dirty="0">
              <a:solidFill>
                <a:schemeClr val="bg2">
                  <a:lumMod val="50000"/>
                </a:schemeClr>
              </a:solidFill>
            </a:endParaRPr>
          </a:p>
          <a:p>
            <a:endParaRPr lang="ja-JP" altLang="en-US" sz="1000" dirty="0">
              <a:solidFill>
                <a:schemeClr val="bg2">
                  <a:lumMod val="50000"/>
                </a:schemeClr>
              </a:solidFill>
              <a:latin typeface="Arial Black" panose="020B0A04020102020204" pitchFamily="34" charset="0"/>
            </a:endParaRPr>
          </a:p>
        </p:txBody>
      </p:sp>
      <p:sp>
        <p:nvSpPr>
          <p:cNvPr id="660" name="テキスト プレースホルダー 7">
            <a:extLst>
              <a:ext uri="{FF2B5EF4-FFF2-40B4-BE49-F238E27FC236}">
                <a16:creationId xmlns:a16="http://schemas.microsoft.com/office/drawing/2014/main" id="{938E3964-EE54-4BDC-A0A3-DC7D197FFB5C}"/>
              </a:ext>
            </a:extLst>
          </p:cNvPr>
          <p:cNvSpPr txBox="1">
            <a:spLocks/>
          </p:cNvSpPr>
          <p:nvPr/>
        </p:nvSpPr>
        <p:spPr>
          <a:xfrm>
            <a:off x="235319" y="3818731"/>
            <a:ext cx="2027583" cy="2302532"/>
          </a:xfrm>
          <a:prstGeom prst="rect">
            <a:avLst/>
          </a:prstGeom>
        </p:spPr>
        <p:txBody>
          <a:bodyPr rtlCol="0" anchor="ctr"/>
          <a:lstStyle>
            <a:lvl1pPr marL="0" indent="0" algn="l" defTabSz="914400" rtl="0" eaLnBrk="1" latinLnBrk="0" hangingPunct="1">
              <a:lnSpc>
                <a:spcPct val="200000"/>
              </a:lnSpc>
              <a:spcBef>
                <a:spcPts val="0"/>
              </a:spcBef>
              <a:buFont typeface="Segoe UI Light" panose="020B0502040204020203" pitchFamily="34" charset="0"/>
              <a:buNone/>
              <a:defRPr sz="2000" kern="1200" cap="none" spc="50" baseline="0">
                <a:solidFill>
                  <a:schemeClr val="accent4"/>
                </a:solidFill>
                <a:latin typeface="Meiryo UI" panose="020B0604030504040204" pitchFamily="50" charset="-128"/>
                <a:ea typeface="Meiryo UI" panose="020B0604030504040204"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ts val="1800"/>
              </a:lnSpc>
            </a:pPr>
            <a:r>
              <a:rPr lang="ja-JP" altLang="en-US" b="1" dirty="0">
                <a:solidFill>
                  <a:schemeClr val="bg2">
                    <a:lumMod val="50000"/>
                  </a:schemeClr>
                </a:solidFill>
                <a:latin typeface="Arial Black" panose="020B0A04020102020204" pitchFamily="34" charset="0"/>
              </a:rPr>
              <a:t>ガラス導光板</a:t>
            </a:r>
            <a:endParaRPr lang="en-US" altLang="ja-JP" b="1" dirty="0">
              <a:solidFill>
                <a:schemeClr val="bg2">
                  <a:lumMod val="50000"/>
                </a:schemeClr>
              </a:solidFill>
              <a:latin typeface="Arial Black" panose="020B0A04020102020204" pitchFamily="34" charset="0"/>
            </a:endParaRPr>
          </a:p>
          <a:p>
            <a:pPr algn="ctr">
              <a:lnSpc>
                <a:spcPts val="1800"/>
              </a:lnSpc>
            </a:pPr>
            <a:r>
              <a:rPr lang="ja-JP" altLang="en-US" sz="1000" dirty="0">
                <a:solidFill>
                  <a:schemeClr val="bg2">
                    <a:lumMod val="50000"/>
                  </a:schemeClr>
                </a:solidFill>
                <a:latin typeface="Arial Black" panose="020B0A04020102020204" pitchFamily="34" charset="0"/>
              </a:rPr>
              <a:t>（神戸市　ハーバーランド）</a:t>
            </a:r>
            <a:endParaRPr lang="en-US" altLang="ja-JP" sz="1000" dirty="0">
              <a:solidFill>
                <a:schemeClr val="bg2">
                  <a:lumMod val="50000"/>
                </a:schemeClr>
              </a:solidFill>
              <a:latin typeface="Arial Black" panose="020B0A04020102020204" pitchFamily="34" charset="0"/>
            </a:endParaRPr>
          </a:p>
          <a:p>
            <a:r>
              <a:rPr lang="ja-JP" altLang="en-US" sz="1200" dirty="0">
                <a:solidFill>
                  <a:schemeClr val="bg2">
                    <a:lumMod val="50000"/>
                  </a:schemeClr>
                </a:solidFill>
              </a:rPr>
              <a:t>ガラス平面に特殊加工を施すことで面発光を可能にした導光板</a:t>
            </a:r>
          </a:p>
        </p:txBody>
      </p:sp>
      <p:sp>
        <p:nvSpPr>
          <p:cNvPr id="662" name="テキスト プレースホルダー 7">
            <a:extLst>
              <a:ext uri="{FF2B5EF4-FFF2-40B4-BE49-F238E27FC236}">
                <a16:creationId xmlns:a16="http://schemas.microsoft.com/office/drawing/2014/main" id="{938E3964-EE54-4BDC-A0A3-DC7D197FFB5C}"/>
              </a:ext>
            </a:extLst>
          </p:cNvPr>
          <p:cNvSpPr txBox="1">
            <a:spLocks/>
          </p:cNvSpPr>
          <p:nvPr/>
        </p:nvSpPr>
        <p:spPr>
          <a:xfrm>
            <a:off x="3927486" y="1025415"/>
            <a:ext cx="7990623" cy="2302532"/>
          </a:xfrm>
          <a:prstGeom prst="rect">
            <a:avLst/>
          </a:prstGeom>
        </p:spPr>
        <p:txBody>
          <a:bodyPr rtlCol="0" anchor="ctr"/>
          <a:lstStyle>
            <a:lvl1pPr marL="0" indent="0" algn="l" defTabSz="914400" rtl="0" eaLnBrk="1" latinLnBrk="0" hangingPunct="1">
              <a:lnSpc>
                <a:spcPct val="200000"/>
              </a:lnSpc>
              <a:spcBef>
                <a:spcPts val="0"/>
              </a:spcBef>
              <a:buFont typeface="Segoe UI Light" panose="020B0502040204020203" pitchFamily="34" charset="0"/>
              <a:buNone/>
              <a:defRPr sz="2000" kern="1200" cap="none" spc="50" baseline="0">
                <a:solidFill>
                  <a:schemeClr val="accent4"/>
                </a:solidFill>
                <a:latin typeface="Meiryo UI" panose="020B0604030504040204" pitchFamily="50" charset="-128"/>
                <a:ea typeface="Meiryo UI" panose="020B0604030504040204"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ts val="1800"/>
              </a:lnSpc>
            </a:pPr>
            <a:r>
              <a:rPr lang="ja-JP" altLang="en-US" b="1" dirty="0">
                <a:solidFill>
                  <a:schemeClr val="bg2">
                    <a:lumMod val="50000"/>
                  </a:schemeClr>
                </a:solidFill>
                <a:latin typeface="Arial Black" panose="020B0A04020102020204" pitchFamily="34" charset="0"/>
              </a:rPr>
              <a:t>路面ソーラー</a:t>
            </a:r>
            <a:endParaRPr lang="en-US" altLang="ja-JP" b="1" dirty="0">
              <a:solidFill>
                <a:schemeClr val="bg2">
                  <a:lumMod val="50000"/>
                </a:schemeClr>
              </a:solidFill>
              <a:latin typeface="Arial Black" panose="020B0A04020102020204" pitchFamily="34" charset="0"/>
            </a:endParaRPr>
          </a:p>
          <a:p>
            <a:pPr algn="ctr">
              <a:lnSpc>
                <a:spcPts val="1800"/>
              </a:lnSpc>
            </a:pPr>
            <a:r>
              <a:rPr lang="ja-JP" altLang="en-US" sz="1000" dirty="0">
                <a:solidFill>
                  <a:schemeClr val="bg2">
                    <a:lumMod val="50000"/>
                  </a:schemeClr>
                </a:solidFill>
                <a:latin typeface="Arial Black" panose="020B0A04020102020204" pitchFamily="34" charset="0"/>
              </a:rPr>
              <a:t>（神戸市　磯上公園）</a:t>
            </a:r>
            <a:endParaRPr lang="en-US" altLang="ja-JP" sz="1000" dirty="0">
              <a:solidFill>
                <a:schemeClr val="bg2">
                  <a:lumMod val="50000"/>
                </a:schemeClr>
              </a:solidFill>
              <a:latin typeface="Arial Black" panose="020B0A04020102020204" pitchFamily="34" charset="0"/>
            </a:endParaRPr>
          </a:p>
          <a:p>
            <a:pPr algn="ctr"/>
            <a:r>
              <a:rPr lang="ja-JP" altLang="en-US" sz="1200" dirty="0">
                <a:solidFill>
                  <a:schemeClr val="bg2">
                    <a:lumMod val="50000"/>
                  </a:schemeClr>
                </a:solidFill>
              </a:rPr>
              <a:t>「場所を選ばない」・「街になじむ」をコンセプトに開発した舗装型太陽光パネル</a:t>
            </a:r>
            <a:endParaRPr lang="en-US" altLang="ja-JP" sz="1200" dirty="0">
              <a:solidFill>
                <a:schemeClr val="bg2">
                  <a:lumMod val="50000"/>
                </a:schemeClr>
              </a:solidFill>
            </a:endParaRPr>
          </a:p>
          <a:p>
            <a:pPr algn="ctr"/>
            <a:r>
              <a:rPr lang="ja-JP" altLang="en-US" sz="1200" dirty="0">
                <a:solidFill>
                  <a:schemeClr val="bg2">
                    <a:lumMod val="50000"/>
                  </a:schemeClr>
                </a:solidFill>
                <a:latin typeface="Arial Black" panose="020B0A04020102020204" pitchFamily="34" charset="0"/>
              </a:rPr>
              <a:t>太陽光モジュールとコンクリート平板を一体化した構造ため景観を損なわず路面にフィット</a:t>
            </a:r>
            <a:endParaRPr lang="en-US" altLang="ja-JP" sz="1200" dirty="0">
              <a:solidFill>
                <a:schemeClr val="bg2">
                  <a:lumMod val="50000"/>
                </a:schemeClr>
              </a:solidFill>
              <a:latin typeface="Arial Black" panose="020B0A04020102020204" pitchFamily="34" charset="0"/>
            </a:endParaRPr>
          </a:p>
          <a:p>
            <a:pPr algn="ctr"/>
            <a:r>
              <a:rPr lang="ja-JP" altLang="en-US" sz="1200" dirty="0">
                <a:solidFill>
                  <a:schemeClr val="bg2">
                    <a:lumMod val="50000"/>
                  </a:schemeClr>
                </a:solidFill>
                <a:latin typeface="Arial Black" panose="020B0A04020102020204" pitchFamily="34" charset="0"/>
              </a:rPr>
              <a:t>街の歩道や公園など公共空間への設置に最適</a:t>
            </a:r>
          </a:p>
          <a:p>
            <a:pPr algn="ctr"/>
            <a:endParaRPr lang="ja-JP" altLang="en-US" sz="1000" dirty="0">
              <a:solidFill>
                <a:schemeClr val="bg2">
                  <a:lumMod val="50000"/>
                </a:schemeClr>
              </a:solidFill>
              <a:latin typeface="Arial Black" panose="020B0A04020102020204" pitchFamily="34" charset="0"/>
            </a:endParaRPr>
          </a:p>
        </p:txBody>
      </p:sp>
    </p:spTree>
    <p:extLst>
      <p:ext uri="{BB962C8B-B14F-4D97-AF65-F5344CB8AC3E}">
        <p14:creationId xmlns:p14="http://schemas.microsoft.com/office/powerpoint/2010/main" val="2120177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長方形 33">
            <a:extLst>
              <a:ext uri="{FF2B5EF4-FFF2-40B4-BE49-F238E27FC236}">
                <a16:creationId xmlns:a16="http://schemas.microsoft.com/office/drawing/2014/main" id="{106CDEB7-77E8-4351-9B76-07896E7317C0}"/>
              </a:ext>
              <a:ext uri="{C183D7F6-B498-43B3-948B-1728B52AA6E4}">
                <adec:decorative xmlns:adec="http://schemas.microsoft.com/office/drawing/2017/decorative" val="1"/>
              </a:ext>
            </a:extLst>
          </p:cNvPr>
          <p:cNvSpPr/>
          <p:nvPr/>
        </p:nvSpPr>
        <p:spPr>
          <a:xfrm>
            <a:off x="379790" y="3834435"/>
            <a:ext cx="11620616" cy="2764468"/>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dirty="0">
              <a:latin typeface="Meiryo UI" panose="020B0604030504040204" pitchFamily="50" charset="-128"/>
            </a:endParaRPr>
          </a:p>
        </p:txBody>
      </p:sp>
      <p:sp>
        <p:nvSpPr>
          <p:cNvPr id="23" name="Text Box 4"/>
          <p:cNvSpPr txBox="1">
            <a:spLocks noChangeArrowheads="1"/>
          </p:cNvSpPr>
          <p:nvPr/>
        </p:nvSpPr>
        <p:spPr bwMode="auto">
          <a:xfrm>
            <a:off x="3981148" y="677486"/>
            <a:ext cx="7580992" cy="22793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kumimoji="1" sz="1000">
                <a:solidFill>
                  <a:schemeClr val="tx1"/>
                </a:solidFill>
                <a:latin typeface="Arial" panose="020B0604020202020204" pitchFamily="34" charset="0"/>
                <a:ea typeface="HG丸ｺﾞｼｯｸM-PRO" panose="020F0600000000000000" pitchFamily="50" charset="-128"/>
              </a:defRPr>
            </a:lvl1pPr>
            <a:lvl2pPr marL="742950" indent="-285750">
              <a:defRPr kumimoji="1" sz="1000">
                <a:solidFill>
                  <a:schemeClr val="tx1"/>
                </a:solidFill>
                <a:latin typeface="Arial" panose="020B0604020202020204" pitchFamily="34" charset="0"/>
                <a:ea typeface="HG丸ｺﾞｼｯｸM-PRO" panose="020F0600000000000000" pitchFamily="50" charset="-128"/>
              </a:defRPr>
            </a:lvl2pPr>
            <a:lvl3pPr marL="1143000" indent="-228600">
              <a:defRPr kumimoji="1" sz="1000">
                <a:solidFill>
                  <a:schemeClr val="tx1"/>
                </a:solidFill>
                <a:latin typeface="Arial" panose="020B0604020202020204" pitchFamily="34" charset="0"/>
                <a:ea typeface="HG丸ｺﾞｼｯｸM-PRO" panose="020F0600000000000000" pitchFamily="50" charset="-128"/>
              </a:defRPr>
            </a:lvl3pPr>
            <a:lvl4pPr marL="1600200" indent="-228600">
              <a:defRPr kumimoji="1" sz="1000">
                <a:solidFill>
                  <a:schemeClr val="tx1"/>
                </a:solidFill>
                <a:latin typeface="Arial" panose="020B0604020202020204" pitchFamily="34" charset="0"/>
                <a:ea typeface="HG丸ｺﾞｼｯｸM-PRO" panose="020F0600000000000000" pitchFamily="50" charset="-128"/>
              </a:defRPr>
            </a:lvl4pPr>
            <a:lvl5pPr marL="2057400" indent="-228600">
              <a:defRPr kumimoji="1" sz="1000">
                <a:solidFill>
                  <a:schemeClr val="tx1"/>
                </a:solidFill>
                <a:latin typeface="Arial" panose="020B0604020202020204" pitchFamily="34" charset="0"/>
                <a:ea typeface="HG丸ｺﾞｼｯｸM-PRO" panose="020F0600000000000000" pitchFamily="50" charset="-128"/>
              </a:defRPr>
            </a:lvl5pPr>
            <a:lvl6pPr marL="2514600" indent="-228600" eaLnBrk="0" fontAlgn="base" hangingPunct="0">
              <a:spcBef>
                <a:spcPct val="0"/>
              </a:spcBef>
              <a:spcAft>
                <a:spcPct val="0"/>
              </a:spcAft>
              <a:defRPr kumimoji="1" sz="1000">
                <a:solidFill>
                  <a:schemeClr val="tx1"/>
                </a:solidFill>
                <a:latin typeface="Arial" panose="020B0604020202020204" pitchFamily="34" charset="0"/>
                <a:ea typeface="HG丸ｺﾞｼｯｸM-PRO" panose="020F0600000000000000" pitchFamily="50" charset="-128"/>
              </a:defRPr>
            </a:lvl6pPr>
            <a:lvl7pPr marL="2971800" indent="-228600" eaLnBrk="0" fontAlgn="base" hangingPunct="0">
              <a:spcBef>
                <a:spcPct val="0"/>
              </a:spcBef>
              <a:spcAft>
                <a:spcPct val="0"/>
              </a:spcAft>
              <a:defRPr kumimoji="1" sz="1000">
                <a:solidFill>
                  <a:schemeClr val="tx1"/>
                </a:solidFill>
                <a:latin typeface="Arial" panose="020B0604020202020204" pitchFamily="34" charset="0"/>
                <a:ea typeface="HG丸ｺﾞｼｯｸM-PRO" panose="020F0600000000000000" pitchFamily="50" charset="-128"/>
              </a:defRPr>
            </a:lvl7pPr>
            <a:lvl8pPr marL="3429000" indent="-228600" eaLnBrk="0" fontAlgn="base" hangingPunct="0">
              <a:spcBef>
                <a:spcPct val="0"/>
              </a:spcBef>
              <a:spcAft>
                <a:spcPct val="0"/>
              </a:spcAft>
              <a:defRPr kumimoji="1" sz="1000">
                <a:solidFill>
                  <a:schemeClr val="tx1"/>
                </a:solidFill>
                <a:latin typeface="Arial" panose="020B0604020202020204" pitchFamily="34" charset="0"/>
                <a:ea typeface="HG丸ｺﾞｼｯｸM-PRO" panose="020F0600000000000000" pitchFamily="50" charset="-128"/>
              </a:defRPr>
            </a:lvl8pPr>
            <a:lvl9pPr marL="3886200" indent="-228600" eaLnBrk="0" fontAlgn="base" hangingPunct="0">
              <a:spcBef>
                <a:spcPct val="0"/>
              </a:spcBef>
              <a:spcAft>
                <a:spcPct val="0"/>
              </a:spcAft>
              <a:defRPr kumimoji="1" sz="1000">
                <a:solidFill>
                  <a:schemeClr val="tx1"/>
                </a:solidFill>
                <a:latin typeface="Arial" panose="020B0604020202020204" pitchFamily="34" charset="0"/>
                <a:ea typeface="HG丸ｺﾞｼｯｸM-PRO" panose="020F0600000000000000" pitchFamily="50" charset="-128"/>
              </a:defRPr>
            </a:lvl9pPr>
          </a:lstStyle>
          <a:p>
            <a:pPr eaLnBrk="1" hangingPunct="1">
              <a:lnSpc>
                <a:spcPct val="120000"/>
              </a:lnSpc>
            </a:pPr>
            <a:endParaRPr lang="ja-JP" altLang="en-US" sz="800" b="1" dirty="0">
              <a:latin typeface="Meiryo UI" panose="020B0604030504040204" pitchFamily="50" charset="-128"/>
              <a:ea typeface="Meiryo UI" panose="020B0604030504040204" pitchFamily="50" charset="-128"/>
              <a:cs typeface="Meiryo UI" panose="020B0604030504040204" pitchFamily="50" charset="-128"/>
            </a:endParaRPr>
          </a:p>
          <a:p>
            <a:pPr>
              <a:lnSpc>
                <a:spcPct val="120000"/>
              </a:lnSpc>
            </a:pPr>
            <a:r>
              <a:rPr lang="ja-JP" altLang="en-US" sz="1400" dirty="0">
                <a:latin typeface="Meiryo UI" panose="020B0604030504040204" pitchFamily="50" charset="-128"/>
                <a:ea typeface="Meiryo UI" panose="020B0604030504040204" pitchFamily="50" charset="-128"/>
                <a:cs typeface="Meiryo UI" panose="020B0604030504040204" pitchFamily="50" charset="-128"/>
              </a:rPr>
              <a:t>東日本大震災や</a:t>
            </a:r>
            <a:r>
              <a:rPr lang="en-US" altLang="ja-JP" sz="1400" dirty="0">
                <a:latin typeface="Meiryo UI" panose="020B0604030504040204" pitchFamily="50" charset="-128"/>
                <a:ea typeface="Meiryo UI" panose="020B0604030504040204" pitchFamily="50" charset="-128"/>
                <a:cs typeface="Meiryo UI" panose="020B0604030504040204" pitchFamily="50" charset="-128"/>
              </a:rPr>
              <a:t>FIT</a:t>
            </a:r>
            <a:r>
              <a:rPr lang="ja-JP" altLang="en-US" sz="1400" dirty="0">
                <a:latin typeface="Meiryo UI" panose="020B0604030504040204" pitchFamily="50" charset="-128"/>
                <a:ea typeface="Meiryo UI" panose="020B0604030504040204" pitchFamily="50" charset="-128"/>
                <a:cs typeface="Meiryo UI" panose="020B0604030504040204" pitchFamily="50" charset="-128"/>
              </a:rPr>
              <a:t>制度を契機に、日本国内ではメガソーラー発電所の整備が進みました。</a:t>
            </a:r>
            <a:endParaRPr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pPr>
              <a:lnSpc>
                <a:spcPct val="120000"/>
              </a:lnSpc>
            </a:pPr>
            <a:r>
              <a:rPr lang="ja-JP" altLang="en-US" sz="1400" dirty="0">
                <a:latin typeface="Meiryo UI" panose="020B0604030504040204" pitchFamily="50" charset="-128"/>
                <a:ea typeface="Meiryo UI" panose="020B0604030504040204" pitchFamily="50" charset="-128"/>
                <a:cs typeface="Meiryo UI" panose="020B0604030504040204" pitchFamily="50" charset="-128"/>
              </a:rPr>
              <a:t>その一方で、森林伐採や農地の減少、生物多様性喪失など、環境に大きな影響を与えてしまう事象が発生しています。</a:t>
            </a:r>
            <a:endParaRPr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pPr>
              <a:lnSpc>
                <a:spcPct val="120000"/>
              </a:lnSpc>
            </a:pPr>
            <a:r>
              <a:rPr lang="ja-JP" altLang="en-US" sz="1400" dirty="0">
                <a:latin typeface="Meiryo UI" panose="020B0604030504040204" pitchFamily="50" charset="-128"/>
                <a:ea typeface="Meiryo UI" panose="020B0604030504040204" pitchFamily="50" charset="-128"/>
                <a:cs typeface="Meiryo UI" panose="020B0604030504040204" pitchFamily="50" charset="-128"/>
              </a:rPr>
              <a:t>また、太陽光発電設備に起因した災害や反射光による住民トラブルなども大きな問題です。</a:t>
            </a:r>
            <a:endParaRPr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pPr>
              <a:lnSpc>
                <a:spcPct val="120000"/>
              </a:lnSpc>
            </a:pPr>
            <a:endParaRPr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pPr>
              <a:lnSpc>
                <a:spcPct val="120000"/>
              </a:lnSpc>
            </a:pP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太陽光発電というと？</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a:p>
            <a:pPr>
              <a:lnSpc>
                <a:spcPct val="120000"/>
              </a:lnSpc>
            </a:pP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　・広い土地が必要　　 ・環境破壊（森林伐採・生物多様性の喪失）</a:t>
            </a:r>
            <a:endParaRPr lang="en-US" altLang="ja-JP" sz="1400" b="1" dirty="0">
              <a:latin typeface="Meiryo UI" panose="020B0604030504040204" pitchFamily="50" charset="-128"/>
              <a:ea typeface="Meiryo UI" panose="020B0604030504040204" pitchFamily="50" charset="-128"/>
              <a:cs typeface="Meiryo UI" panose="020B0604030504040204" pitchFamily="50" charset="-128"/>
            </a:endParaRPr>
          </a:p>
          <a:p>
            <a:pPr>
              <a:lnSpc>
                <a:spcPct val="120000"/>
              </a:lnSpc>
            </a:pP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　・景観を損なう恐れ　　・反射光の問題</a:t>
            </a:r>
            <a:r>
              <a:rPr lang="ja-JP" altLang="en-US" sz="1400" dirty="0">
                <a:latin typeface="Meiryo UI" panose="020B0604030504040204" pitchFamily="50" charset="-128"/>
                <a:ea typeface="Meiryo UI" panose="020B0604030504040204" pitchFamily="50" charset="-128"/>
                <a:cs typeface="Meiryo UI" panose="020B0604030504040204" pitchFamily="50" charset="-128"/>
              </a:rPr>
              <a:t>　　　　　</a:t>
            </a:r>
          </a:p>
        </p:txBody>
      </p:sp>
      <p:pic>
        <p:nvPicPr>
          <p:cNvPr id="5" name="図 4"/>
          <p:cNvPicPr>
            <a:picLocks noChangeAspect="1"/>
          </p:cNvPicPr>
          <p:nvPr/>
        </p:nvPicPr>
        <p:blipFill rotWithShape="1">
          <a:blip r:embed="rId3" cstate="print">
            <a:extLst>
              <a:ext uri="{28A0092B-C50C-407E-A947-70E740481C1C}">
                <a14:useLocalDpi xmlns:a14="http://schemas.microsoft.com/office/drawing/2010/main" val="0"/>
              </a:ext>
            </a:extLst>
          </a:blip>
          <a:srcRect l="10319" r="9713"/>
          <a:stretch/>
        </p:blipFill>
        <p:spPr>
          <a:xfrm>
            <a:off x="492864" y="956160"/>
            <a:ext cx="3225230" cy="1977194"/>
          </a:xfrm>
          <a:prstGeom prst="rect">
            <a:avLst/>
          </a:prstGeom>
        </p:spPr>
      </p:pic>
      <p:sp>
        <p:nvSpPr>
          <p:cNvPr id="7" name="下矢印 6"/>
          <p:cNvSpPr/>
          <p:nvPr/>
        </p:nvSpPr>
        <p:spPr>
          <a:xfrm>
            <a:off x="5762553" y="3168807"/>
            <a:ext cx="666627" cy="518472"/>
          </a:xfrm>
          <a:prstGeom prst="downArrow">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kumimoji="1" lang="ja-JP" altLang="en-US">
              <a:solidFill>
                <a:prstClr val="white"/>
              </a:solidFill>
              <a:latin typeface="Calibri" panose="020F0502020204030204"/>
              <a:ea typeface="游ゴシック" panose="020B0400000000000000" pitchFamily="50" charset="-128"/>
            </a:endParaRPr>
          </a:p>
        </p:txBody>
      </p:sp>
      <p:sp>
        <p:nvSpPr>
          <p:cNvPr id="8" name="テキスト ボックス 7"/>
          <p:cNvSpPr txBox="1"/>
          <p:nvPr/>
        </p:nvSpPr>
        <p:spPr>
          <a:xfrm>
            <a:off x="492863" y="630386"/>
            <a:ext cx="3225229" cy="370358"/>
          </a:xfrm>
          <a:prstGeom prst="rect">
            <a:avLst/>
          </a:prstGeom>
          <a:noFill/>
        </p:spPr>
        <p:txBody>
          <a:bodyPr wrap="square" rtlCol="0">
            <a:spAutoFit/>
          </a:bodyPr>
          <a:lstStyle/>
          <a:p>
            <a:pPr algn="ctr" defTabSz="457200">
              <a:lnSpc>
                <a:spcPct val="150000"/>
              </a:lnSpc>
              <a:defRPr/>
            </a:pPr>
            <a:r>
              <a:rPr kumimoji="1" lang="ja-JP" altLang="en-US" sz="1400" dirty="0">
                <a:latin typeface="Meiryo UI" panose="020B0604030504040204" pitchFamily="50" charset="-128"/>
                <a:ea typeface="Meiryo UI" panose="020B0604030504040204" pitchFamily="50" charset="-128"/>
              </a:rPr>
              <a:t>大きな発電所（メガソーラー）</a:t>
            </a:r>
            <a:endParaRPr kumimoji="1" lang="en-US" altLang="ja-JP" sz="1400" dirty="0">
              <a:latin typeface="Meiryo UI" panose="020B0604030504040204" pitchFamily="50" charset="-128"/>
              <a:ea typeface="Meiryo UI" panose="020B0604030504040204" pitchFamily="50" charset="-128"/>
            </a:endParaRPr>
          </a:p>
        </p:txBody>
      </p:sp>
      <p:sp>
        <p:nvSpPr>
          <p:cNvPr id="9" name="テキスト ボックス 8"/>
          <p:cNvSpPr txBox="1"/>
          <p:nvPr/>
        </p:nvSpPr>
        <p:spPr>
          <a:xfrm>
            <a:off x="517754" y="3960509"/>
            <a:ext cx="3208608" cy="370358"/>
          </a:xfrm>
          <a:prstGeom prst="rect">
            <a:avLst/>
          </a:prstGeom>
          <a:noFill/>
        </p:spPr>
        <p:txBody>
          <a:bodyPr wrap="square" rtlCol="0">
            <a:spAutoFit/>
          </a:bodyPr>
          <a:lstStyle/>
          <a:p>
            <a:pPr algn="ctr" defTabSz="457200">
              <a:lnSpc>
                <a:spcPct val="150000"/>
              </a:lnSpc>
              <a:defRPr/>
            </a:pPr>
            <a:r>
              <a:rPr kumimoji="1" lang="ja-JP" altLang="en-US" sz="1400" dirty="0">
                <a:latin typeface="Meiryo UI" panose="020B0604030504040204" pitchFamily="50" charset="-128"/>
                <a:ea typeface="Meiryo UI" panose="020B0604030504040204" pitchFamily="50" charset="-128"/>
              </a:rPr>
              <a:t>小さな発電所（路面ソーラー）</a:t>
            </a:r>
            <a:endParaRPr kumimoji="1" lang="en-US" altLang="ja-JP" sz="1400" dirty="0">
              <a:latin typeface="Meiryo UI" panose="020B0604030504040204" pitchFamily="50" charset="-128"/>
              <a:ea typeface="Meiryo UI" panose="020B0604030504040204" pitchFamily="50" charset="-128"/>
            </a:endParaRPr>
          </a:p>
        </p:txBody>
      </p:sp>
      <p:sp>
        <p:nvSpPr>
          <p:cNvPr id="2" name="スライド番号プレースホルダー 1"/>
          <p:cNvSpPr>
            <a:spLocks noGrp="1"/>
          </p:cNvSpPr>
          <p:nvPr>
            <p:ph type="sldNum" sz="quarter" idx="12"/>
          </p:nvPr>
        </p:nvSpPr>
        <p:spPr/>
        <p:txBody>
          <a:bodyPr/>
          <a:lstStyle/>
          <a:p>
            <a:fld id="{F91729D4-A164-47A3-830D-E792BCE699E4}" type="slidenum">
              <a:rPr lang="en-US" altLang="ja-JP" noProof="0" smtClean="0"/>
              <a:pPr/>
              <a:t>4</a:t>
            </a:fld>
            <a:endParaRPr lang="ja-JP" altLang="en-US" noProof="0" dirty="0"/>
          </a:p>
        </p:txBody>
      </p:sp>
      <p:sp>
        <p:nvSpPr>
          <p:cNvPr id="13" name="長方形 33">
            <a:extLst>
              <a:ext uri="{FF2B5EF4-FFF2-40B4-BE49-F238E27FC236}">
                <a16:creationId xmlns:a16="http://schemas.microsoft.com/office/drawing/2014/main" id="{106CDEB7-77E8-4351-9B76-07896E7317C0}"/>
              </a:ext>
              <a:ext uri="{C183D7F6-B498-43B3-948B-1728B52AA6E4}">
                <adec:decorative xmlns:adec="http://schemas.microsoft.com/office/drawing/2017/decorative" val="1"/>
              </a:ext>
            </a:extLst>
          </p:cNvPr>
          <p:cNvSpPr/>
          <p:nvPr/>
        </p:nvSpPr>
        <p:spPr>
          <a:xfrm>
            <a:off x="393044" y="671030"/>
            <a:ext cx="11620616" cy="2350622"/>
          </a:xfrm>
          <a:prstGeom prst="rect">
            <a:avLst/>
          </a:prstGeom>
          <a:noFill/>
          <a:ln w="28575">
            <a:solidFill>
              <a:schemeClr val="accent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dirty="0">
              <a:latin typeface="Meiryo UI" panose="020B0604030504040204" pitchFamily="50" charset="-128"/>
            </a:endParaRPr>
          </a:p>
        </p:txBody>
      </p:sp>
      <p:sp>
        <p:nvSpPr>
          <p:cNvPr id="14" name="正方形/長方形 13"/>
          <p:cNvSpPr/>
          <p:nvPr/>
        </p:nvSpPr>
        <p:spPr>
          <a:xfrm>
            <a:off x="0" y="-1720"/>
            <a:ext cx="12192000" cy="54868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defRPr/>
            </a:pPr>
            <a:endParaRPr kumimoji="1" lang="ja-JP" altLang="en-US">
              <a:solidFill>
                <a:prstClr val="white"/>
              </a:solidFill>
              <a:latin typeface="Calibri" panose="020F0502020204030204"/>
              <a:ea typeface="游ゴシック" panose="020B0400000000000000" pitchFamily="50" charset="-128"/>
            </a:endParaRPr>
          </a:p>
        </p:txBody>
      </p:sp>
      <p:sp>
        <p:nvSpPr>
          <p:cNvPr id="15" name="タイトル 18">
            <a:extLst>
              <a:ext uri="{FF2B5EF4-FFF2-40B4-BE49-F238E27FC236}">
                <a16:creationId xmlns:a16="http://schemas.microsoft.com/office/drawing/2014/main" id="{E8D036FB-049F-42B9-8221-9EAE4768947B}"/>
              </a:ext>
            </a:extLst>
          </p:cNvPr>
          <p:cNvSpPr txBox="1">
            <a:spLocks/>
          </p:cNvSpPr>
          <p:nvPr/>
        </p:nvSpPr>
        <p:spPr>
          <a:xfrm>
            <a:off x="0" y="-82606"/>
            <a:ext cx="8616711" cy="513458"/>
          </a:xfrm>
          <a:prstGeom prst="rect">
            <a:avLst/>
          </a:prstGeom>
        </p:spPr>
        <p:txBody>
          <a:bodyPr rtlCol="0" anchor="t"/>
          <a:lstStyle>
            <a:lvl1pPr algn="ctr" defTabSz="914400" rtl="0" eaLnBrk="1" latinLnBrk="0" hangingPunct="1">
              <a:lnSpc>
                <a:spcPct val="90000"/>
              </a:lnSpc>
              <a:spcBef>
                <a:spcPct val="0"/>
              </a:spcBef>
              <a:buNone/>
              <a:defRPr sz="3200" kern="1200" cap="all" spc="200" baseline="0">
                <a:solidFill>
                  <a:schemeClr val="accent4"/>
                </a:solidFill>
                <a:latin typeface="Meiryo UI" panose="020B0604030504040204" pitchFamily="50" charset="-128"/>
                <a:ea typeface="Meiryo UI" panose="020B0604030504040204" pitchFamily="50" charset="-128"/>
                <a:cs typeface="+mj-cs"/>
              </a:defRPr>
            </a:lvl1pPr>
          </a:lstStyle>
          <a:p>
            <a:pPr algn="l">
              <a:lnSpc>
                <a:spcPct val="150000"/>
              </a:lnSpc>
            </a:pPr>
            <a:r>
              <a:rPr lang="ja-JP" altLang="en-US" sz="2400" dirty="0">
                <a:solidFill>
                  <a:schemeClr val="bg1">
                    <a:lumMod val="50000"/>
                  </a:schemeClr>
                </a:solidFill>
                <a:latin typeface="HGSｺﾞｼｯｸE" panose="020B0900000000000000" pitchFamily="50" charset="-128"/>
                <a:ea typeface="HGSｺﾞｼｯｸE" panose="020B0900000000000000" pitchFamily="50" charset="-128"/>
              </a:rPr>
              <a:t>路面ソーラーの開発の経緯</a:t>
            </a:r>
          </a:p>
        </p:txBody>
      </p:sp>
      <p:sp>
        <p:nvSpPr>
          <p:cNvPr id="16" name="Text Box 4"/>
          <p:cNvSpPr txBox="1">
            <a:spLocks noChangeArrowheads="1"/>
          </p:cNvSpPr>
          <p:nvPr/>
        </p:nvSpPr>
        <p:spPr bwMode="auto">
          <a:xfrm>
            <a:off x="3864326" y="3929050"/>
            <a:ext cx="8032602" cy="2648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kumimoji="1" sz="1000">
                <a:solidFill>
                  <a:schemeClr val="tx1"/>
                </a:solidFill>
                <a:latin typeface="Arial" panose="020B0604020202020204" pitchFamily="34" charset="0"/>
                <a:ea typeface="HG丸ｺﾞｼｯｸM-PRO" panose="020F0600000000000000" pitchFamily="50" charset="-128"/>
              </a:defRPr>
            </a:lvl1pPr>
            <a:lvl2pPr marL="742950" indent="-285750">
              <a:defRPr kumimoji="1" sz="1000">
                <a:solidFill>
                  <a:schemeClr val="tx1"/>
                </a:solidFill>
                <a:latin typeface="Arial" panose="020B0604020202020204" pitchFamily="34" charset="0"/>
                <a:ea typeface="HG丸ｺﾞｼｯｸM-PRO" panose="020F0600000000000000" pitchFamily="50" charset="-128"/>
              </a:defRPr>
            </a:lvl2pPr>
            <a:lvl3pPr marL="1143000" indent="-228600">
              <a:defRPr kumimoji="1" sz="1000">
                <a:solidFill>
                  <a:schemeClr val="tx1"/>
                </a:solidFill>
                <a:latin typeface="Arial" panose="020B0604020202020204" pitchFamily="34" charset="0"/>
                <a:ea typeface="HG丸ｺﾞｼｯｸM-PRO" panose="020F0600000000000000" pitchFamily="50" charset="-128"/>
              </a:defRPr>
            </a:lvl3pPr>
            <a:lvl4pPr marL="1600200" indent="-228600">
              <a:defRPr kumimoji="1" sz="1000">
                <a:solidFill>
                  <a:schemeClr val="tx1"/>
                </a:solidFill>
                <a:latin typeface="Arial" panose="020B0604020202020204" pitchFamily="34" charset="0"/>
                <a:ea typeface="HG丸ｺﾞｼｯｸM-PRO" panose="020F0600000000000000" pitchFamily="50" charset="-128"/>
              </a:defRPr>
            </a:lvl4pPr>
            <a:lvl5pPr marL="2057400" indent="-228600">
              <a:defRPr kumimoji="1" sz="1000">
                <a:solidFill>
                  <a:schemeClr val="tx1"/>
                </a:solidFill>
                <a:latin typeface="Arial" panose="020B0604020202020204" pitchFamily="34" charset="0"/>
                <a:ea typeface="HG丸ｺﾞｼｯｸM-PRO" panose="020F0600000000000000" pitchFamily="50" charset="-128"/>
              </a:defRPr>
            </a:lvl5pPr>
            <a:lvl6pPr marL="2514600" indent="-228600" eaLnBrk="0" fontAlgn="base" hangingPunct="0">
              <a:spcBef>
                <a:spcPct val="0"/>
              </a:spcBef>
              <a:spcAft>
                <a:spcPct val="0"/>
              </a:spcAft>
              <a:defRPr kumimoji="1" sz="1000">
                <a:solidFill>
                  <a:schemeClr val="tx1"/>
                </a:solidFill>
                <a:latin typeface="Arial" panose="020B0604020202020204" pitchFamily="34" charset="0"/>
                <a:ea typeface="HG丸ｺﾞｼｯｸM-PRO" panose="020F0600000000000000" pitchFamily="50" charset="-128"/>
              </a:defRPr>
            </a:lvl6pPr>
            <a:lvl7pPr marL="2971800" indent="-228600" eaLnBrk="0" fontAlgn="base" hangingPunct="0">
              <a:spcBef>
                <a:spcPct val="0"/>
              </a:spcBef>
              <a:spcAft>
                <a:spcPct val="0"/>
              </a:spcAft>
              <a:defRPr kumimoji="1" sz="1000">
                <a:solidFill>
                  <a:schemeClr val="tx1"/>
                </a:solidFill>
                <a:latin typeface="Arial" panose="020B0604020202020204" pitchFamily="34" charset="0"/>
                <a:ea typeface="HG丸ｺﾞｼｯｸM-PRO" panose="020F0600000000000000" pitchFamily="50" charset="-128"/>
              </a:defRPr>
            </a:lvl7pPr>
            <a:lvl8pPr marL="3429000" indent="-228600" eaLnBrk="0" fontAlgn="base" hangingPunct="0">
              <a:spcBef>
                <a:spcPct val="0"/>
              </a:spcBef>
              <a:spcAft>
                <a:spcPct val="0"/>
              </a:spcAft>
              <a:defRPr kumimoji="1" sz="1000">
                <a:solidFill>
                  <a:schemeClr val="tx1"/>
                </a:solidFill>
                <a:latin typeface="Arial" panose="020B0604020202020204" pitchFamily="34" charset="0"/>
                <a:ea typeface="HG丸ｺﾞｼｯｸM-PRO" panose="020F0600000000000000" pitchFamily="50" charset="-128"/>
              </a:defRPr>
            </a:lvl8pPr>
            <a:lvl9pPr marL="3886200" indent="-228600" eaLnBrk="0" fontAlgn="base" hangingPunct="0">
              <a:spcBef>
                <a:spcPct val="0"/>
              </a:spcBef>
              <a:spcAft>
                <a:spcPct val="0"/>
              </a:spcAft>
              <a:defRPr kumimoji="1" sz="1000">
                <a:solidFill>
                  <a:schemeClr val="tx1"/>
                </a:solidFill>
                <a:latin typeface="Arial" panose="020B0604020202020204" pitchFamily="34" charset="0"/>
                <a:ea typeface="HG丸ｺﾞｼｯｸM-PRO" panose="020F0600000000000000" pitchFamily="50" charset="-128"/>
              </a:defRPr>
            </a:lvl9pPr>
          </a:lstStyle>
          <a:p>
            <a:pPr>
              <a:lnSpc>
                <a:spcPct val="120000"/>
              </a:lnSpc>
            </a:pPr>
            <a:r>
              <a:rPr lang="ja-JP" altLang="en-US" sz="1400" dirty="0">
                <a:latin typeface="Meiryo UI" panose="020B0604030504040204" pitchFamily="50" charset="-128"/>
                <a:ea typeface="Meiryo UI" panose="020B0604030504040204" pitchFamily="50" charset="-128"/>
                <a:cs typeface="Meiryo UI" panose="020B0604030504040204" pitchFamily="50" charset="-128"/>
              </a:rPr>
              <a:t>私たち早水電機工業株式会社は、</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「自然を破壊せず、景観を損なわず、必要な電力は必要な場所で発電する太陽光発電所を作りたい」</a:t>
            </a:r>
            <a:r>
              <a:rPr lang="ja-JP" altLang="en-US" sz="1400" dirty="0">
                <a:latin typeface="Meiryo UI" panose="020B0604030504040204" pitchFamily="50" charset="-128"/>
                <a:ea typeface="Meiryo UI" panose="020B0604030504040204" pitchFamily="50" charset="-128"/>
                <a:cs typeface="Meiryo UI" panose="020B0604030504040204" pitchFamily="50" charset="-128"/>
              </a:rPr>
              <a:t>との思いから道路に着目し、道路として使用できる太陽光モジュール</a:t>
            </a:r>
            <a:r>
              <a:rPr lang="en-US" altLang="ja-JP" sz="14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路面ソーラー</a:t>
            </a:r>
            <a:r>
              <a:rPr lang="en-US" altLang="ja-JP" sz="14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400" dirty="0">
                <a:latin typeface="Meiryo UI" panose="020B0604030504040204" pitchFamily="50" charset="-128"/>
                <a:ea typeface="Meiryo UI" panose="020B0604030504040204" pitchFamily="50" charset="-128"/>
                <a:cs typeface="Meiryo UI" panose="020B0604030504040204" pitchFamily="50" charset="-128"/>
              </a:rPr>
              <a:t>を開発しました。</a:t>
            </a:r>
          </a:p>
          <a:p>
            <a:pPr>
              <a:lnSpc>
                <a:spcPct val="120000"/>
              </a:lnSpc>
            </a:pPr>
            <a:r>
              <a:rPr lang="ja-JP" altLang="en-US" sz="1400" dirty="0">
                <a:latin typeface="Meiryo UI" panose="020B0604030504040204" pitchFamily="50" charset="-128"/>
                <a:ea typeface="Meiryo UI" panose="020B0604030504040204" pitchFamily="50" charset="-128"/>
                <a:cs typeface="Meiryo UI" panose="020B0604030504040204" pitchFamily="50" charset="-128"/>
              </a:rPr>
              <a:t>これまで、道路は人や乗り物などが往来する通路として利用されてきましたが、路面ソーラーは道路に新たな付加価値を創出する製品です。</a:t>
            </a:r>
            <a:endParaRPr lang="en-US" altLang="ja-JP" sz="1400" dirty="0">
              <a:latin typeface="Meiryo UI" panose="020B0604030504040204" pitchFamily="50" charset="-128"/>
              <a:ea typeface="Meiryo UI" panose="020B0604030504040204" pitchFamily="50" charset="-128"/>
              <a:cs typeface="Meiryo UI" panose="020B0604030504040204" pitchFamily="50" charset="-128"/>
            </a:endParaRPr>
          </a:p>
          <a:p>
            <a:pPr>
              <a:lnSpc>
                <a:spcPct val="120000"/>
              </a:lnSpc>
            </a:pPr>
            <a:r>
              <a:rPr lang="ja-JP" altLang="en-US" sz="1400" dirty="0">
                <a:latin typeface="Meiryo UI" panose="020B0604030504040204" pitchFamily="50" charset="-128"/>
                <a:ea typeface="Meiryo UI" panose="020B0604030504040204" pitchFamily="50" charset="-128"/>
                <a:cs typeface="Meiryo UI" panose="020B0604030504040204" pitchFamily="50" charset="-128"/>
              </a:rPr>
              <a:t>また、メガソーラーなどの大きな発電所とは違い、街にとけこみ人々の身近なところで役に立つ「小さな発電所」として機能します。</a:t>
            </a:r>
          </a:p>
          <a:p>
            <a:pPr>
              <a:lnSpc>
                <a:spcPct val="120000"/>
              </a:lnSpc>
            </a:pP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a:t>
            </a:r>
            <a:r>
              <a:rPr lang="ja-JP" altLang="en-US" sz="1400" b="1" dirty="0">
                <a:latin typeface="Meiryo UI" panose="020B0604030504040204" pitchFamily="50" charset="-128"/>
                <a:ea typeface="Meiryo UI" panose="020B0604030504040204" pitchFamily="50" charset="-128"/>
                <a:cs typeface="Meiryo UI" panose="020B0604030504040204" pitchFamily="50" charset="-128"/>
              </a:rPr>
              <a:t>様々な場所で、必要な電力は必要な場所で発電し使用する。</a:t>
            </a:r>
            <a:r>
              <a:rPr lang="en-US" altLang="ja-JP" sz="1400" b="1" dirty="0">
                <a:latin typeface="Meiryo UI" panose="020B0604030504040204" pitchFamily="50" charset="-128"/>
                <a:ea typeface="Meiryo UI" panose="020B0604030504040204" pitchFamily="50" charset="-128"/>
                <a:cs typeface="Meiryo UI" panose="020B0604030504040204" pitchFamily="50" charset="-128"/>
              </a:rPr>
              <a:t>』</a:t>
            </a:r>
          </a:p>
          <a:p>
            <a:pPr>
              <a:lnSpc>
                <a:spcPct val="120000"/>
              </a:lnSpc>
            </a:pPr>
            <a:r>
              <a:rPr lang="ja-JP" altLang="en-US" sz="1400" dirty="0">
                <a:latin typeface="Meiryo UI" panose="020B0604030504040204" pitchFamily="50" charset="-128"/>
                <a:ea typeface="Meiryo UI" panose="020B0604030504040204" pitchFamily="50" charset="-128"/>
                <a:cs typeface="Meiryo UI" panose="020B0604030504040204" pitchFamily="50" charset="-128"/>
              </a:rPr>
              <a:t>路面ソーラーは、未来を見据えた地球環境作りの新たなアプローチとして、道路がエネルギーを生む新たなインフラとして、景観を守りながら電力の自給自足を実現します。</a:t>
            </a:r>
          </a:p>
        </p:txBody>
      </p:sp>
      <p:pic>
        <p:nvPicPr>
          <p:cNvPr id="4" name="図 3">
            <a:extLst>
              <a:ext uri="{FF2B5EF4-FFF2-40B4-BE49-F238E27FC236}">
                <a16:creationId xmlns:a16="http://schemas.microsoft.com/office/drawing/2014/main" id="{B47F02D2-3A36-F5C9-1F24-E7EAD92F2DF6}"/>
              </a:ext>
            </a:extLst>
          </p:cNvPr>
          <p:cNvPicPr>
            <a:picLocks noChangeAspect="1"/>
          </p:cNvPicPr>
          <p:nvPr/>
        </p:nvPicPr>
        <p:blipFill>
          <a:blip r:embed="rId4"/>
          <a:stretch>
            <a:fillRect/>
          </a:stretch>
        </p:blipFill>
        <p:spPr>
          <a:xfrm>
            <a:off x="509485" y="4377731"/>
            <a:ext cx="3225146" cy="1810091"/>
          </a:xfrm>
          <a:prstGeom prst="rect">
            <a:avLst/>
          </a:prstGeom>
        </p:spPr>
      </p:pic>
    </p:spTree>
    <p:extLst>
      <p:ext uri="{BB962C8B-B14F-4D97-AF65-F5344CB8AC3E}">
        <p14:creationId xmlns:p14="http://schemas.microsoft.com/office/powerpoint/2010/main" val="9888428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3723" y="2750539"/>
            <a:ext cx="6268278" cy="3818394"/>
          </a:xfrm>
          <a:prstGeom prst="rect">
            <a:avLst/>
          </a:prstGeom>
        </p:spPr>
      </p:pic>
      <p:sp>
        <p:nvSpPr>
          <p:cNvPr id="36" name="テキスト ボックス 35"/>
          <p:cNvSpPr txBox="1"/>
          <p:nvPr/>
        </p:nvSpPr>
        <p:spPr>
          <a:xfrm>
            <a:off x="551575" y="885750"/>
            <a:ext cx="5768251" cy="707886"/>
          </a:xfrm>
          <a:prstGeom prst="rect">
            <a:avLst/>
          </a:prstGeom>
          <a:noFill/>
        </p:spPr>
        <p:txBody>
          <a:bodyPr wrap="square" rtlCol="0">
            <a:spAutoFit/>
          </a:bodyPr>
          <a:lstStyle/>
          <a:p>
            <a:r>
              <a:rPr kumimoji="1" lang="ja-JP" altLang="en-US" sz="4000" b="1" dirty="0">
                <a:solidFill>
                  <a:srgbClr val="0070C0"/>
                </a:solidFill>
                <a:latin typeface="Meiryo UI" panose="020B0604030504040204" pitchFamily="50" charset="-128"/>
                <a:ea typeface="Meiryo UI" panose="020B0604030504040204" pitchFamily="50" charset="-128"/>
              </a:rPr>
              <a:t>路面ソーラー（</a:t>
            </a:r>
            <a:r>
              <a:rPr kumimoji="1" lang="en-US" altLang="ja-JP" sz="4000" b="1" dirty="0">
                <a:solidFill>
                  <a:srgbClr val="0070C0"/>
                </a:solidFill>
                <a:latin typeface="Meiryo UI" panose="020B0604030504040204" pitchFamily="50" charset="-128"/>
                <a:ea typeface="Meiryo UI" panose="020B0604030504040204" pitchFamily="50" charset="-128"/>
              </a:rPr>
              <a:t>400</a:t>
            </a:r>
            <a:r>
              <a:rPr kumimoji="1" lang="ja-JP" altLang="en-US" sz="4000" b="1" dirty="0">
                <a:solidFill>
                  <a:srgbClr val="0070C0"/>
                </a:solidFill>
                <a:latin typeface="Meiryo UI" panose="020B0604030504040204" pitchFamily="50" charset="-128"/>
                <a:ea typeface="Meiryo UI" panose="020B0604030504040204" pitchFamily="50" charset="-128"/>
              </a:rPr>
              <a:t>）</a:t>
            </a:r>
            <a:endParaRPr kumimoji="1" lang="en-US" altLang="ja-JP" sz="4000" b="1" dirty="0">
              <a:solidFill>
                <a:srgbClr val="0070C0"/>
              </a:solidFill>
              <a:latin typeface="Meiryo UI" panose="020B0604030504040204" pitchFamily="50" charset="-128"/>
              <a:ea typeface="Meiryo UI" panose="020B0604030504040204" pitchFamily="50" charset="-128"/>
            </a:endParaRPr>
          </a:p>
        </p:txBody>
      </p:sp>
      <p:sp>
        <p:nvSpPr>
          <p:cNvPr id="3" name="正方形/長方形 2"/>
          <p:cNvSpPr/>
          <p:nvPr/>
        </p:nvSpPr>
        <p:spPr>
          <a:xfrm>
            <a:off x="155472" y="588078"/>
            <a:ext cx="5048177" cy="400110"/>
          </a:xfrm>
          <a:prstGeom prst="rect">
            <a:avLst/>
          </a:prstGeom>
        </p:spPr>
        <p:txBody>
          <a:bodyPr wrap="none">
            <a:spAutoFit/>
          </a:bodyPr>
          <a:lstStyle/>
          <a:p>
            <a:r>
              <a:rPr lang="ja-JP" altLang="en-US" sz="2000" dirty="0">
                <a:solidFill>
                  <a:srgbClr val="00B050"/>
                </a:solidFill>
                <a:latin typeface="Meiryo UI" panose="020B0604030504040204" pitchFamily="50" charset="-128"/>
                <a:ea typeface="Meiryo UI" panose="020B0604030504040204" pitchFamily="50" charset="-128"/>
              </a:rPr>
              <a:t>道路で発電 街にとけこむソーラーでそなえる未来</a:t>
            </a:r>
          </a:p>
        </p:txBody>
      </p:sp>
      <p:sp>
        <p:nvSpPr>
          <p:cNvPr id="5" name="正方形/長方形 4"/>
          <p:cNvSpPr/>
          <p:nvPr/>
        </p:nvSpPr>
        <p:spPr>
          <a:xfrm>
            <a:off x="776597" y="1631408"/>
            <a:ext cx="10638806" cy="923330"/>
          </a:xfrm>
          <a:prstGeom prst="rect">
            <a:avLst/>
          </a:prstGeom>
        </p:spPr>
        <p:txBody>
          <a:bodyPr wrap="square">
            <a:spAutoFit/>
          </a:bodyPr>
          <a:lstStyle/>
          <a:p>
            <a:r>
              <a:rPr lang="ja-JP" altLang="en-US" dirty="0">
                <a:solidFill>
                  <a:srgbClr val="231815"/>
                </a:solidFill>
                <a:latin typeface="Meiryo UI" panose="020B0604030504040204" pitchFamily="50" charset="-128"/>
                <a:ea typeface="Meiryo UI" panose="020B0604030504040204" pitchFamily="50" charset="-128"/>
              </a:rPr>
              <a:t>路面ソーラー（</a:t>
            </a:r>
            <a:r>
              <a:rPr lang="en-US" altLang="ja-JP" dirty="0">
                <a:solidFill>
                  <a:srgbClr val="231815"/>
                </a:solidFill>
                <a:latin typeface="Meiryo UI" panose="020B0604030504040204" pitchFamily="50" charset="-128"/>
                <a:ea typeface="Meiryo UI" panose="020B0604030504040204" pitchFamily="50" charset="-128"/>
              </a:rPr>
              <a:t>400</a:t>
            </a:r>
            <a:r>
              <a:rPr lang="ja-JP" altLang="en-US" dirty="0">
                <a:solidFill>
                  <a:srgbClr val="231815"/>
                </a:solidFill>
                <a:latin typeface="Meiryo UI" panose="020B0604030504040204" pitchFamily="50" charset="-128"/>
                <a:ea typeface="Meiryo UI" panose="020B0604030504040204" pitchFamily="50" charset="-128"/>
              </a:rPr>
              <a:t>）は</a:t>
            </a:r>
            <a:r>
              <a:rPr lang="ja-JP" altLang="en-US" dirty="0">
                <a:solidFill>
                  <a:srgbClr val="0070C0"/>
                </a:solidFill>
                <a:latin typeface="Meiryo UI" panose="020B0604030504040204" pitchFamily="50" charset="-128"/>
                <a:ea typeface="Meiryo UI" panose="020B0604030504040204" pitchFamily="50" charset="-128"/>
              </a:rPr>
              <a:t>「場所を選ばない」「街になじむ」</a:t>
            </a:r>
            <a:r>
              <a:rPr lang="ja-JP" altLang="en-US" dirty="0">
                <a:latin typeface="Meiryo UI" panose="020B0604030504040204" pitchFamily="50" charset="-128"/>
                <a:ea typeface="Meiryo UI" panose="020B0604030504040204" pitchFamily="50" charset="-128"/>
              </a:rPr>
              <a:t>をコンセプト</a:t>
            </a:r>
            <a:r>
              <a:rPr lang="ja-JP" altLang="en-US" dirty="0">
                <a:solidFill>
                  <a:srgbClr val="231815"/>
                </a:solidFill>
                <a:latin typeface="Meiryo UI" panose="020B0604030504040204" pitchFamily="50" charset="-128"/>
                <a:ea typeface="Meiryo UI" panose="020B0604030504040204" pitchFamily="50" charset="-128"/>
              </a:rPr>
              <a:t>に開発した舗装型太陽光パネルです。</a:t>
            </a:r>
          </a:p>
          <a:p>
            <a:r>
              <a:rPr lang="ja-JP" altLang="en-US" dirty="0">
                <a:solidFill>
                  <a:srgbClr val="231815"/>
                </a:solidFill>
                <a:latin typeface="Meiryo UI" panose="020B0604030504040204" pitchFamily="50" charset="-128"/>
                <a:ea typeface="Meiryo UI" panose="020B0604030504040204" pitchFamily="50" charset="-128"/>
              </a:rPr>
              <a:t>太陽光モジュールとコンクリート平板を一体化した構造のため景観を損なわず路面にフィットします。</a:t>
            </a:r>
          </a:p>
          <a:p>
            <a:r>
              <a:rPr lang="ja-JP" altLang="en-US" dirty="0">
                <a:solidFill>
                  <a:srgbClr val="231815"/>
                </a:solidFill>
                <a:latin typeface="Meiryo UI" panose="020B0604030504040204" pitchFamily="50" charset="-128"/>
                <a:ea typeface="Meiryo UI" panose="020B0604030504040204" pitchFamily="50" charset="-128"/>
              </a:rPr>
              <a:t>街の歩道や公園など公共空間への設置に最適です。</a:t>
            </a:r>
            <a:endParaRPr lang="ja-JP" altLang="en-US" dirty="0">
              <a:latin typeface="Meiryo UI" panose="020B0604030504040204" pitchFamily="50" charset="-128"/>
              <a:ea typeface="Meiryo UI" panose="020B0604030504040204" pitchFamily="50" charset="-128"/>
            </a:endParaRPr>
          </a:p>
        </p:txBody>
      </p:sp>
      <p:pic>
        <p:nvPicPr>
          <p:cNvPr id="6" name="図 5"/>
          <p:cNvPicPr>
            <a:picLocks noChangeAspect="1"/>
          </p:cNvPicPr>
          <p:nvPr/>
        </p:nvPicPr>
        <p:blipFill>
          <a:blip r:embed="rId4"/>
          <a:stretch>
            <a:fillRect/>
          </a:stretch>
        </p:blipFill>
        <p:spPr>
          <a:xfrm>
            <a:off x="155472" y="2750540"/>
            <a:ext cx="6560459" cy="3818393"/>
          </a:xfrm>
          <a:prstGeom prst="rect">
            <a:avLst/>
          </a:prstGeom>
        </p:spPr>
      </p:pic>
      <p:sp>
        <p:nvSpPr>
          <p:cNvPr id="2" name="スライド番号プレースホルダー 1"/>
          <p:cNvSpPr>
            <a:spLocks noGrp="1"/>
          </p:cNvSpPr>
          <p:nvPr>
            <p:ph type="sldNum" sz="quarter" idx="12"/>
          </p:nvPr>
        </p:nvSpPr>
        <p:spPr/>
        <p:txBody>
          <a:bodyPr/>
          <a:lstStyle/>
          <a:p>
            <a:fld id="{F91729D4-A164-47A3-830D-E792BCE699E4}" type="slidenum">
              <a:rPr lang="en-US" altLang="ja-JP" noProof="0" smtClean="0"/>
              <a:pPr/>
              <a:t>5</a:t>
            </a:fld>
            <a:endParaRPr lang="ja-JP" altLang="en-US" noProof="0" dirty="0"/>
          </a:p>
        </p:txBody>
      </p:sp>
      <p:graphicFrame>
        <p:nvGraphicFramePr>
          <p:cNvPr id="8" name="表 7"/>
          <p:cNvGraphicFramePr>
            <a:graphicFrameLocks noGrp="1"/>
          </p:cNvGraphicFramePr>
          <p:nvPr>
            <p:extLst>
              <p:ext uri="{D42A27DB-BD31-4B8C-83A1-F6EECF244321}">
                <p14:modId xmlns:p14="http://schemas.microsoft.com/office/powerpoint/2010/main" val="536345835"/>
              </p:ext>
            </p:extLst>
          </p:nvPr>
        </p:nvGraphicFramePr>
        <p:xfrm>
          <a:off x="6912606" y="3273059"/>
          <a:ext cx="5024753" cy="3151906"/>
        </p:xfrm>
        <a:graphic>
          <a:graphicData uri="http://schemas.openxmlformats.org/drawingml/2006/table">
            <a:tbl>
              <a:tblPr firstCol="1" bandRow="1">
                <a:tableStyleId>{5C22544A-7EE6-4342-B048-85BDC9FD1C3A}</a:tableStyleId>
              </a:tblPr>
              <a:tblGrid>
                <a:gridCol w="1924159">
                  <a:extLst>
                    <a:ext uri="{9D8B030D-6E8A-4147-A177-3AD203B41FA5}">
                      <a16:colId xmlns:a16="http://schemas.microsoft.com/office/drawing/2014/main" val="311293114"/>
                    </a:ext>
                  </a:extLst>
                </a:gridCol>
                <a:gridCol w="3100594">
                  <a:extLst>
                    <a:ext uri="{9D8B030D-6E8A-4147-A177-3AD203B41FA5}">
                      <a16:colId xmlns:a16="http://schemas.microsoft.com/office/drawing/2014/main" val="4282371020"/>
                    </a:ext>
                  </a:extLst>
                </a:gridCol>
              </a:tblGrid>
              <a:tr h="403944">
                <a:tc>
                  <a:txBody>
                    <a:bodyPr/>
                    <a:lstStyle/>
                    <a:p>
                      <a:pPr algn="dist"/>
                      <a:r>
                        <a:rPr kumimoji="1" lang="ja-JP" altLang="en-US" sz="1400" b="0" dirty="0">
                          <a:solidFill>
                            <a:schemeClr val="tx1"/>
                          </a:solidFill>
                          <a:latin typeface="Meiryo UI" panose="020B0604030504040204" pitchFamily="50" charset="-128"/>
                          <a:ea typeface="Meiryo UI" panose="020B0604030504040204" pitchFamily="50" charset="-128"/>
                        </a:rPr>
                        <a:t>製品サイズ</a:t>
                      </a:r>
                      <a:r>
                        <a:rPr kumimoji="1" lang="en-US" altLang="ja-JP" sz="1400" b="0" dirty="0">
                          <a:solidFill>
                            <a:schemeClr val="tx1"/>
                          </a:solidFill>
                          <a:latin typeface="Meiryo UI" panose="020B0604030504040204" pitchFamily="50" charset="-128"/>
                          <a:ea typeface="Meiryo UI" panose="020B0604030504040204" pitchFamily="50" charset="-128"/>
                        </a:rPr>
                        <a:t>(</a:t>
                      </a:r>
                      <a:r>
                        <a:rPr kumimoji="1" lang="ja-JP" altLang="en-US" sz="1400" b="0" dirty="0">
                          <a:solidFill>
                            <a:schemeClr val="tx1"/>
                          </a:solidFill>
                          <a:latin typeface="Meiryo UI" panose="020B0604030504040204" pitchFamily="50" charset="-128"/>
                          <a:ea typeface="Meiryo UI" panose="020B0604030504040204" pitchFamily="50" charset="-128"/>
                        </a:rPr>
                        <a:t>㎜</a:t>
                      </a:r>
                      <a:r>
                        <a:rPr kumimoji="1" lang="en-US" altLang="ja-JP" sz="1400" b="0" dirty="0">
                          <a:solidFill>
                            <a:schemeClr val="tx1"/>
                          </a:solidFill>
                          <a:latin typeface="Meiryo UI" panose="020B0604030504040204" pitchFamily="50" charset="-128"/>
                          <a:ea typeface="Meiryo UI" panose="020B0604030504040204" pitchFamily="50" charset="-128"/>
                        </a:rPr>
                        <a:t>)</a:t>
                      </a:r>
                      <a:r>
                        <a:rPr kumimoji="1" lang="ja-JP" altLang="en-US" sz="1400" b="0" dirty="0">
                          <a:solidFill>
                            <a:schemeClr val="tx1"/>
                          </a:solidFill>
                          <a:latin typeface="Meiryo UI" panose="020B0604030504040204" pitchFamily="50" charset="-128"/>
                          <a:ea typeface="Meiryo UI" panose="020B0604030504040204" pitchFamily="50" charset="-128"/>
                        </a:rPr>
                        <a:t>・重量</a:t>
                      </a:r>
                    </a:p>
                  </a:txBody>
                  <a:tcPr anchor="ctr">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solidFill>
                            <a:schemeClr val="tx1"/>
                          </a:solidFill>
                          <a:latin typeface="Meiryo UI" panose="020B0604030504040204" pitchFamily="50" charset="-128"/>
                          <a:ea typeface="Meiryo UI" panose="020B0604030504040204" pitchFamily="50" charset="-128"/>
                        </a:rPr>
                        <a:t>398×398×40</a:t>
                      </a:r>
                      <a:r>
                        <a:rPr kumimoji="1" lang="ja-JP" altLang="en-US" sz="1400" dirty="0">
                          <a:solidFill>
                            <a:schemeClr val="tx1"/>
                          </a:solidFill>
                          <a:latin typeface="Meiryo UI" panose="020B0604030504040204" pitchFamily="50" charset="-128"/>
                          <a:ea typeface="Meiryo UI" panose="020B0604030504040204" pitchFamily="50" charset="-128"/>
                        </a:rPr>
                        <a:t>　</a:t>
                      </a:r>
                      <a:r>
                        <a:rPr kumimoji="1" lang="en-US" altLang="ja-JP" sz="1400" dirty="0">
                          <a:solidFill>
                            <a:schemeClr val="tx1"/>
                          </a:solidFill>
                          <a:latin typeface="Meiryo UI" panose="020B0604030504040204" pitchFamily="50" charset="-128"/>
                          <a:ea typeface="Meiryo UI" panose="020B0604030504040204" pitchFamily="50" charset="-128"/>
                        </a:rPr>
                        <a:t>13</a:t>
                      </a:r>
                      <a:r>
                        <a:rPr kumimoji="1" lang="ja-JP" altLang="en-US" sz="1400">
                          <a:solidFill>
                            <a:schemeClr val="tx1"/>
                          </a:solidFill>
                          <a:latin typeface="Meiryo UI" panose="020B0604030504040204" pitchFamily="50" charset="-128"/>
                          <a:ea typeface="Meiryo UI" panose="020B0604030504040204" pitchFamily="50" charset="-128"/>
                        </a:rPr>
                        <a:t>㎏</a:t>
                      </a:r>
                      <a:endParaRPr kumimoji="1" lang="ja-JP" altLang="en-US" sz="1400" dirty="0">
                        <a:solidFill>
                          <a:schemeClr val="tx1"/>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solidFill>
                            <a:schemeClr val="tx1"/>
                          </a:solidFill>
                          <a:latin typeface="Meiryo UI" panose="020B0604030504040204" pitchFamily="50" charset="-128"/>
                          <a:ea typeface="Meiryo UI" panose="020B0604030504040204" pitchFamily="50" charset="-128"/>
                        </a:rPr>
                        <a:t>398×398×60</a:t>
                      </a:r>
                      <a:r>
                        <a:rPr kumimoji="1" lang="ja-JP" altLang="en-US" sz="1400" dirty="0">
                          <a:solidFill>
                            <a:schemeClr val="tx1"/>
                          </a:solidFill>
                          <a:latin typeface="Meiryo UI" panose="020B0604030504040204" pitchFamily="50" charset="-128"/>
                          <a:ea typeface="Meiryo UI" panose="020B0604030504040204" pitchFamily="50" charset="-128"/>
                        </a:rPr>
                        <a:t>　</a:t>
                      </a:r>
                      <a:r>
                        <a:rPr kumimoji="1" lang="en-US" altLang="ja-JP" sz="1400" dirty="0">
                          <a:solidFill>
                            <a:schemeClr val="tx1"/>
                          </a:solidFill>
                          <a:latin typeface="Meiryo UI" panose="020B0604030504040204" pitchFamily="50" charset="-128"/>
                          <a:ea typeface="Meiryo UI" panose="020B0604030504040204" pitchFamily="50" charset="-128"/>
                        </a:rPr>
                        <a:t>20</a:t>
                      </a:r>
                      <a:r>
                        <a:rPr kumimoji="1" lang="ja-JP" altLang="en-US" sz="1400" dirty="0">
                          <a:solidFill>
                            <a:schemeClr val="tx1"/>
                          </a:solidFill>
                          <a:latin typeface="Meiryo UI" panose="020B0604030504040204" pitchFamily="50" charset="-128"/>
                          <a:ea typeface="Meiryo UI" panose="020B0604030504040204" pitchFamily="50" charset="-128"/>
                        </a:rPr>
                        <a:t>㎏</a:t>
                      </a:r>
                    </a:p>
                    <a:p>
                      <a:r>
                        <a:rPr kumimoji="1" lang="en-US" altLang="ja-JP" sz="1400" dirty="0">
                          <a:solidFill>
                            <a:schemeClr val="tx1"/>
                          </a:solidFill>
                          <a:latin typeface="Meiryo UI" panose="020B0604030504040204" pitchFamily="50" charset="-128"/>
                          <a:ea typeface="Meiryo UI" panose="020B0604030504040204" pitchFamily="50" charset="-128"/>
                        </a:rPr>
                        <a:t>398×398×80</a:t>
                      </a:r>
                      <a:r>
                        <a:rPr kumimoji="1" lang="ja-JP" altLang="en-US" sz="1400" dirty="0">
                          <a:solidFill>
                            <a:schemeClr val="tx1"/>
                          </a:solidFill>
                          <a:latin typeface="Meiryo UI" panose="020B0604030504040204" pitchFamily="50" charset="-128"/>
                          <a:ea typeface="Meiryo UI" panose="020B0604030504040204" pitchFamily="50" charset="-128"/>
                        </a:rPr>
                        <a:t>　</a:t>
                      </a:r>
                      <a:r>
                        <a:rPr kumimoji="1" lang="en-US" altLang="ja-JP" sz="1400" dirty="0">
                          <a:solidFill>
                            <a:schemeClr val="tx1"/>
                          </a:solidFill>
                          <a:latin typeface="Meiryo UI" panose="020B0604030504040204" pitchFamily="50" charset="-128"/>
                          <a:ea typeface="Meiryo UI" panose="020B0604030504040204" pitchFamily="50" charset="-128"/>
                        </a:rPr>
                        <a:t>27</a:t>
                      </a:r>
                      <a:r>
                        <a:rPr kumimoji="1" lang="ja-JP" altLang="en-US" sz="1400" dirty="0">
                          <a:solidFill>
                            <a:schemeClr val="tx1"/>
                          </a:solidFill>
                          <a:latin typeface="Meiryo UI" panose="020B0604030504040204" pitchFamily="50" charset="-128"/>
                          <a:ea typeface="Meiryo UI" panose="020B0604030504040204" pitchFamily="50" charset="-128"/>
                        </a:rPr>
                        <a:t>㎏</a:t>
                      </a:r>
                    </a:p>
                  </a:txBody>
                  <a:tcPr anchor="ctr"/>
                </a:tc>
                <a:extLst>
                  <a:ext uri="{0D108BD9-81ED-4DB2-BD59-A6C34878D82A}">
                    <a16:rowId xmlns:a16="http://schemas.microsoft.com/office/drawing/2014/main" val="3908792849"/>
                  </a:ext>
                </a:extLst>
              </a:tr>
              <a:tr h="400666">
                <a:tc>
                  <a:txBody>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Meiryo UI" panose="020B0604030504040204" pitchFamily="50" charset="-128"/>
                          <a:ea typeface="Meiryo UI" panose="020B0604030504040204" pitchFamily="50" charset="-128"/>
                        </a:rPr>
                        <a:t>ソーラーパネルサイズ</a:t>
                      </a:r>
                      <a:r>
                        <a:rPr kumimoji="1" lang="en-US" altLang="ja-JP" sz="1400" b="0" dirty="0">
                          <a:solidFill>
                            <a:schemeClr val="tx1"/>
                          </a:solidFill>
                          <a:latin typeface="Meiryo UI" panose="020B0604030504040204" pitchFamily="50" charset="-128"/>
                          <a:ea typeface="Meiryo UI" panose="020B0604030504040204" pitchFamily="50" charset="-128"/>
                        </a:rPr>
                        <a:t>(</a:t>
                      </a:r>
                      <a:r>
                        <a:rPr kumimoji="1" lang="ja-JP" altLang="en-US" sz="1400" b="0" dirty="0">
                          <a:solidFill>
                            <a:schemeClr val="tx1"/>
                          </a:solidFill>
                          <a:latin typeface="Meiryo UI" panose="020B0604030504040204" pitchFamily="50" charset="-128"/>
                          <a:ea typeface="Meiryo UI" panose="020B0604030504040204" pitchFamily="50" charset="-128"/>
                        </a:rPr>
                        <a:t>㎜</a:t>
                      </a:r>
                      <a:r>
                        <a:rPr kumimoji="1" lang="en-US" altLang="ja-JP" sz="1400" b="0" dirty="0">
                          <a:solidFill>
                            <a:schemeClr val="tx1"/>
                          </a:solidFill>
                          <a:latin typeface="Meiryo UI" panose="020B0604030504040204" pitchFamily="50" charset="-128"/>
                          <a:ea typeface="Meiryo UI" panose="020B0604030504040204" pitchFamily="50" charset="-128"/>
                        </a:rPr>
                        <a:t>)</a:t>
                      </a:r>
                      <a:endParaRPr kumimoji="1" lang="ja-JP" altLang="en-US" sz="1400" b="0" dirty="0">
                        <a:solidFill>
                          <a:schemeClr val="tx1"/>
                        </a:solidFill>
                        <a:latin typeface="Meiryo UI" panose="020B0604030504040204" pitchFamily="50" charset="-128"/>
                        <a:ea typeface="Meiryo UI" panose="020B0604030504040204" pitchFamily="50" charset="-128"/>
                      </a:endParaRPr>
                    </a:p>
                  </a:txBody>
                  <a:tcPr anchor="ctr">
                    <a:solidFill>
                      <a:schemeClr val="accent1">
                        <a:lumMod val="60000"/>
                        <a:lumOff val="40000"/>
                      </a:schemeClr>
                    </a:solidFill>
                  </a:tcPr>
                </a:tc>
                <a:tc>
                  <a:txBody>
                    <a:bodyPr/>
                    <a:lstStyle/>
                    <a:p>
                      <a:r>
                        <a:rPr kumimoji="1" lang="en-US" altLang="ja-JP" sz="1400" dirty="0">
                          <a:solidFill>
                            <a:schemeClr val="tx1"/>
                          </a:solidFill>
                          <a:latin typeface="Meiryo UI" panose="020B0604030504040204" pitchFamily="50" charset="-128"/>
                          <a:ea typeface="Meiryo UI" panose="020B0604030504040204" pitchFamily="50" charset="-128"/>
                        </a:rPr>
                        <a:t>358×358(</a:t>
                      </a:r>
                      <a:r>
                        <a:rPr kumimoji="1" lang="ja-JP" altLang="en-US" sz="1400" dirty="0">
                          <a:solidFill>
                            <a:schemeClr val="tx1"/>
                          </a:solidFill>
                          <a:latin typeface="Meiryo UI" panose="020B0604030504040204" pitchFamily="50" charset="-128"/>
                          <a:ea typeface="Meiryo UI" panose="020B0604030504040204" pitchFamily="50" charset="-128"/>
                        </a:rPr>
                        <a:t>強化</a:t>
                      </a:r>
                      <a:r>
                        <a:rPr kumimoji="1" lang="en-US" altLang="ja-JP" sz="1400" dirty="0">
                          <a:solidFill>
                            <a:schemeClr val="tx1"/>
                          </a:solidFill>
                          <a:latin typeface="Meiryo UI" panose="020B0604030504040204" pitchFamily="50" charset="-128"/>
                          <a:ea typeface="Meiryo UI" panose="020B0604030504040204" pitchFamily="50" charset="-128"/>
                        </a:rPr>
                        <a:t>5</a:t>
                      </a:r>
                      <a:r>
                        <a:rPr kumimoji="1" lang="ja-JP" altLang="en-US" sz="1400" dirty="0">
                          <a:solidFill>
                            <a:schemeClr val="tx1"/>
                          </a:solidFill>
                          <a:latin typeface="Meiryo UI" panose="020B0604030504040204" pitchFamily="50" charset="-128"/>
                          <a:ea typeface="Meiryo UI" panose="020B0604030504040204" pitchFamily="50" charset="-128"/>
                        </a:rPr>
                        <a:t>㎜合わせガラス</a:t>
                      </a:r>
                      <a:r>
                        <a:rPr kumimoji="1" lang="en-US" altLang="ja-JP" sz="1400" dirty="0">
                          <a:solidFill>
                            <a:schemeClr val="tx1"/>
                          </a:solidFill>
                          <a:latin typeface="Meiryo UI" panose="020B0604030504040204" pitchFamily="50" charset="-128"/>
                          <a:ea typeface="Meiryo UI" panose="020B0604030504040204" pitchFamily="50" charset="-128"/>
                        </a:rPr>
                        <a:t>)</a:t>
                      </a:r>
                      <a:endParaRPr kumimoji="1" lang="ja-JP" altLang="en-US" sz="1400" dirty="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913496756"/>
                  </a:ext>
                </a:extLst>
              </a:tr>
              <a:tr h="403944">
                <a:tc>
                  <a:txBody>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Meiryo UI" panose="020B0604030504040204" pitchFamily="50" charset="-128"/>
                          <a:ea typeface="Meiryo UI" panose="020B0604030504040204" pitchFamily="50" charset="-128"/>
                        </a:rPr>
                        <a:t>使用セル</a:t>
                      </a:r>
                    </a:p>
                  </a:txBody>
                  <a:tcPr anchor="ctr">
                    <a:solidFill>
                      <a:schemeClr val="accent1">
                        <a:lumMod val="60000"/>
                        <a:lumOff val="40000"/>
                      </a:schemeClr>
                    </a:solidFill>
                  </a:tcPr>
                </a:tc>
                <a:tc>
                  <a:txBody>
                    <a:bodyPr/>
                    <a:lstStyle/>
                    <a:p>
                      <a:r>
                        <a:rPr kumimoji="1" lang="ja-JP" altLang="en-US" sz="1400" dirty="0">
                          <a:solidFill>
                            <a:schemeClr val="tx1"/>
                          </a:solidFill>
                          <a:latin typeface="Meiryo UI" panose="020B0604030504040204" pitchFamily="50" charset="-128"/>
                          <a:ea typeface="Meiryo UI" panose="020B0604030504040204" pitchFamily="50" charset="-128"/>
                        </a:rPr>
                        <a:t>単結晶</a:t>
                      </a:r>
                    </a:p>
                  </a:txBody>
                  <a:tcPr anchor="ctr"/>
                </a:tc>
                <a:extLst>
                  <a:ext uri="{0D108BD9-81ED-4DB2-BD59-A6C34878D82A}">
                    <a16:rowId xmlns:a16="http://schemas.microsoft.com/office/drawing/2014/main" val="1325681643"/>
                  </a:ext>
                </a:extLst>
              </a:tr>
              <a:tr h="403944">
                <a:tc>
                  <a:txBody>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Meiryo UI" panose="020B0604030504040204" pitchFamily="50" charset="-128"/>
                          <a:ea typeface="Meiryo UI" panose="020B0604030504040204" pitchFamily="50" charset="-128"/>
                        </a:rPr>
                        <a:t>発電容量</a:t>
                      </a:r>
                    </a:p>
                  </a:txBody>
                  <a:tcPr anchor="ctr">
                    <a:solidFill>
                      <a:schemeClr val="accent1">
                        <a:lumMod val="60000"/>
                        <a:lumOff val="40000"/>
                      </a:schemeClr>
                    </a:solidFill>
                  </a:tcPr>
                </a:tc>
                <a:tc>
                  <a:txBody>
                    <a:bodyPr/>
                    <a:lstStyle/>
                    <a:p>
                      <a:r>
                        <a:rPr kumimoji="1" lang="en-US" altLang="ja-JP" sz="1400" dirty="0">
                          <a:solidFill>
                            <a:schemeClr val="tx1"/>
                          </a:solidFill>
                          <a:latin typeface="Meiryo UI" panose="020B0604030504040204" pitchFamily="50" charset="-128"/>
                          <a:ea typeface="Meiryo UI" panose="020B0604030504040204" pitchFamily="50" charset="-128"/>
                        </a:rPr>
                        <a:t>18W(4.48V)</a:t>
                      </a:r>
                      <a:endParaRPr kumimoji="1" lang="ja-JP" altLang="en-US" sz="1400" dirty="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2577063093"/>
                  </a:ext>
                </a:extLst>
              </a:tr>
              <a:tr h="403944">
                <a:tc>
                  <a:txBody>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Meiryo UI" panose="020B0604030504040204" pitchFamily="50" charset="-128"/>
                          <a:ea typeface="Meiryo UI" panose="020B0604030504040204" pitchFamily="50" charset="-128"/>
                        </a:rPr>
                        <a:t>滑り抵抗値</a:t>
                      </a:r>
                    </a:p>
                  </a:txBody>
                  <a:tcPr anchor="ctr">
                    <a:solidFill>
                      <a:schemeClr val="accent1">
                        <a:lumMod val="60000"/>
                        <a:lumOff val="40000"/>
                      </a:schemeClr>
                    </a:solidFill>
                  </a:tcPr>
                </a:tc>
                <a:tc>
                  <a:txBody>
                    <a:bodyPr/>
                    <a:lstStyle/>
                    <a:p>
                      <a:r>
                        <a:rPr kumimoji="1" lang="en-US" altLang="ja-JP" sz="1400" dirty="0">
                          <a:solidFill>
                            <a:schemeClr val="tx1"/>
                          </a:solidFill>
                          <a:latin typeface="Meiryo UI" panose="020B0604030504040204" pitchFamily="50" charset="-128"/>
                          <a:ea typeface="Meiryo UI" panose="020B0604030504040204" pitchFamily="50" charset="-128"/>
                        </a:rPr>
                        <a:t>BPN60</a:t>
                      </a:r>
                      <a:r>
                        <a:rPr kumimoji="1" lang="ja-JP" altLang="en-US" sz="1400" dirty="0">
                          <a:solidFill>
                            <a:schemeClr val="tx1"/>
                          </a:solidFill>
                          <a:latin typeface="Meiryo UI" panose="020B0604030504040204" pitchFamily="50" charset="-128"/>
                          <a:ea typeface="Meiryo UI" panose="020B0604030504040204" pitchFamily="50" charset="-128"/>
                        </a:rPr>
                        <a:t>以上</a:t>
                      </a:r>
                    </a:p>
                  </a:txBody>
                  <a:tcPr anchor="ctr"/>
                </a:tc>
                <a:extLst>
                  <a:ext uri="{0D108BD9-81ED-4DB2-BD59-A6C34878D82A}">
                    <a16:rowId xmlns:a16="http://schemas.microsoft.com/office/drawing/2014/main" val="1592562451"/>
                  </a:ext>
                </a:extLst>
              </a:tr>
              <a:tr h="403944">
                <a:tc>
                  <a:txBody>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Meiryo UI" panose="020B0604030504040204" pitchFamily="50" charset="-128"/>
                          <a:ea typeface="Meiryo UI" panose="020B0604030504040204" pitchFamily="50" charset="-128"/>
                        </a:rPr>
                        <a:t>耐荷重</a:t>
                      </a:r>
                    </a:p>
                  </a:txBody>
                  <a:tcPr anchor="ctr">
                    <a:solidFill>
                      <a:schemeClr val="accent1">
                        <a:lumMod val="60000"/>
                        <a:lumOff val="40000"/>
                      </a:schemeClr>
                    </a:solidFill>
                  </a:tcPr>
                </a:tc>
                <a:tc>
                  <a:txBody>
                    <a:bodyPr/>
                    <a:lstStyle/>
                    <a:p>
                      <a:r>
                        <a:rPr kumimoji="1" lang="en-US" altLang="ja-JP" sz="1400" dirty="0">
                          <a:solidFill>
                            <a:schemeClr val="tx1"/>
                          </a:solidFill>
                          <a:latin typeface="Meiryo UI" panose="020B0604030504040204" pitchFamily="50" charset="-128"/>
                          <a:ea typeface="Meiryo UI" panose="020B0604030504040204" pitchFamily="50" charset="-128"/>
                        </a:rPr>
                        <a:t>10kN/</a:t>
                      </a:r>
                      <a:r>
                        <a:rPr kumimoji="1" lang="ja-JP" altLang="en-US" sz="1400" dirty="0">
                          <a:solidFill>
                            <a:schemeClr val="tx1"/>
                          </a:solidFill>
                          <a:latin typeface="Meiryo UI" panose="020B0604030504040204" pitchFamily="50" charset="-128"/>
                          <a:ea typeface="Meiryo UI" panose="020B0604030504040204" pitchFamily="50" charset="-128"/>
                        </a:rPr>
                        <a:t>枚</a:t>
                      </a:r>
                    </a:p>
                  </a:txBody>
                  <a:tcPr anchor="ctr"/>
                </a:tc>
                <a:extLst>
                  <a:ext uri="{0D108BD9-81ED-4DB2-BD59-A6C34878D82A}">
                    <a16:rowId xmlns:a16="http://schemas.microsoft.com/office/drawing/2014/main" val="1392181735"/>
                  </a:ext>
                </a:extLst>
              </a:tr>
              <a:tr h="403944">
                <a:tc>
                  <a:txBody>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Meiryo UI" panose="020B0604030504040204" pitchFamily="50" charset="-128"/>
                          <a:ea typeface="Meiryo UI" panose="020B0604030504040204" pitchFamily="50" charset="-128"/>
                        </a:rPr>
                        <a:t>最小連結数</a:t>
                      </a:r>
                    </a:p>
                  </a:txBody>
                  <a:tcPr anchor="ctr">
                    <a:solidFill>
                      <a:schemeClr val="accent1">
                        <a:lumMod val="60000"/>
                        <a:lumOff val="40000"/>
                      </a:schemeClr>
                    </a:solidFill>
                  </a:tcPr>
                </a:tc>
                <a:tc>
                  <a:txBody>
                    <a:bodyPr/>
                    <a:lstStyle/>
                    <a:p>
                      <a:r>
                        <a:rPr kumimoji="1" lang="en-US" altLang="ja-JP" sz="1400" dirty="0">
                          <a:solidFill>
                            <a:schemeClr val="tx1"/>
                          </a:solidFill>
                          <a:latin typeface="Meiryo UI" panose="020B0604030504040204" pitchFamily="50" charset="-128"/>
                          <a:ea typeface="Meiryo UI" panose="020B0604030504040204" pitchFamily="50" charset="-128"/>
                        </a:rPr>
                        <a:t>10</a:t>
                      </a:r>
                      <a:r>
                        <a:rPr kumimoji="1" lang="ja-JP" altLang="en-US" sz="1400" dirty="0">
                          <a:solidFill>
                            <a:schemeClr val="tx1"/>
                          </a:solidFill>
                          <a:latin typeface="Meiryo UI" panose="020B0604030504040204" pitchFamily="50" charset="-128"/>
                          <a:ea typeface="Meiryo UI" panose="020B0604030504040204" pitchFamily="50" charset="-128"/>
                        </a:rPr>
                        <a:t>枚</a:t>
                      </a:r>
                    </a:p>
                  </a:txBody>
                  <a:tcPr anchor="ctr"/>
                </a:tc>
                <a:extLst>
                  <a:ext uri="{0D108BD9-81ED-4DB2-BD59-A6C34878D82A}">
                    <a16:rowId xmlns:a16="http://schemas.microsoft.com/office/drawing/2014/main" val="3316012592"/>
                  </a:ext>
                </a:extLst>
              </a:tr>
            </a:tbl>
          </a:graphicData>
        </a:graphic>
      </p:graphicFrame>
      <p:sp>
        <p:nvSpPr>
          <p:cNvPr id="13" name="正方形/長方形 12"/>
          <p:cNvSpPr/>
          <p:nvPr/>
        </p:nvSpPr>
        <p:spPr>
          <a:xfrm>
            <a:off x="0" y="0"/>
            <a:ext cx="12192000" cy="54868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dirty="0"/>
          </a:p>
        </p:txBody>
      </p:sp>
      <p:sp>
        <p:nvSpPr>
          <p:cNvPr id="15" name="タイトル 18">
            <a:extLst>
              <a:ext uri="{FF2B5EF4-FFF2-40B4-BE49-F238E27FC236}">
                <a16:creationId xmlns:a16="http://schemas.microsoft.com/office/drawing/2014/main" id="{E8D036FB-049F-42B9-8221-9EAE4768947B}"/>
              </a:ext>
            </a:extLst>
          </p:cNvPr>
          <p:cNvSpPr txBox="1">
            <a:spLocks/>
          </p:cNvSpPr>
          <p:nvPr/>
        </p:nvSpPr>
        <p:spPr>
          <a:xfrm>
            <a:off x="0" y="-55057"/>
            <a:ext cx="10005895" cy="724711"/>
          </a:xfrm>
          <a:prstGeom prst="rect">
            <a:avLst/>
          </a:prstGeom>
        </p:spPr>
        <p:txBody>
          <a:bodyPr rtlCol="0" anchor="t"/>
          <a:lstStyle>
            <a:lvl1pPr algn="ctr" defTabSz="914400" rtl="0" eaLnBrk="1" latinLnBrk="0" hangingPunct="1">
              <a:lnSpc>
                <a:spcPct val="90000"/>
              </a:lnSpc>
              <a:spcBef>
                <a:spcPct val="0"/>
              </a:spcBef>
              <a:buNone/>
              <a:defRPr sz="3200" kern="1200" cap="all" spc="200" baseline="0">
                <a:solidFill>
                  <a:schemeClr val="accent4"/>
                </a:solidFill>
                <a:latin typeface="Meiryo UI" panose="020B0604030504040204" pitchFamily="50" charset="-128"/>
                <a:ea typeface="Meiryo UI" panose="020B0604030504040204" pitchFamily="50" charset="-128"/>
                <a:cs typeface="+mj-cs"/>
              </a:defRPr>
            </a:lvl1pPr>
          </a:lstStyle>
          <a:p>
            <a:pPr algn="l">
              <a:lnSpc>
                <a:spcPct val="150000"/>
              </a:lnSpc>
            </a:pPr>
            <a:r>
              <a:rPr lang="ja-JP" altLang="en-US" sz="2400" dirty="0">
                <a:solidFill>
                  <a:schemeClr val="bg1">
                    <a:lumMod val="50000"/>
                  </a:schemeClr>
                </a:solidFill>
                <a:latin typeface="HGSｺﾞｼｯｸE" panose="020B0900000000000000" pitchFamily="50" charset="-128"/>
                <a:ea typeface="HGSｺﾞｼｯｸE" panose="020B0900000000000000" pitchFamily="50" charset="-128"/>
              </a:rPr>
              <a:t>路面ソーラーについて①</a:t>
            </a:r>
          </a:p>
        </p:txBody>
      </p:sp>
      <p:sp>
        <p:nvSpPr>
          <p:cNvPr id="14" name="テキスト ボックス 13"/>
          <p:cNvSpPr txBox="1"/>
          <p:nvPr/>
        </p:nvSpPr>
        <p:spPr>
          <a:xfrm>
            <a:off x="6854306" y="2892592"/>
            <a:ext cx="1371556" cy="369332"/>
          </a:xfrm>
          <a:prstGeom prst="rect">
            <a:avLst/>
          </a:prstGeom>
          <a:noFill/>
        </p:spPr>
        <p:txBody>
          <a:bodyPr wrap="square" rtlCol="0">
            <a:spAutoFit/>
          </a:bodyPr>
          <a:lstStyle/>
          <a:p>
            <a:r>
              <a:rPr kumimoji="1" lang="ja-JP" altLang="en-US" dirty="0">
                <a:latin typeface="Meiryo UI" panose="020B0604030504040204" pitchFamily="50" charset="-128"/>
                <a:ea typeface="Meiryo UI" panose="020B0604030504040204" pitchFamily="50" charset="-128"/>
              </a:rPr>
              <a:t>■製品仕様</a:t>
            </a:r>
            <a:endParaRPr kumimoji="1" lang="en-US" altLang="ja-JP"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944383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正方形/長方形 17"/>
          <p:cNvSpPr/>
          <p:nvPr/>
        </p:nvSpPr>
        <p:spPr>
          <a:xfrm>
            <a:off x="0" y="0"/>
            <a:ext cx="12192000" cy="54868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15" name="タイトル 18">
            <a:extLst>
              <a:ext uri="{FF2B5EF4-FFF2-40B4-BE49-F238E27FC236}">
                <a16:creationId xmlns:a16="http://schemas.microsoft.com/office/drawing/2014/main" id="{E8D036FB-049F-42B9-8221-9EAE4768947B}"/>
              </a:ext>
            </a:extLst>
          </p:cNvPr>
          <p:cNvSpPr txBox="1">
            <a:spLocks/>
          </p:cNvSpPr>
          <p:nvPr/>
        </p:nvSpPr>
        <p:spPr>
          <a:xfrm>
            <a:off x="0" y="-104253"/>
            <a:ext cx="5136255" cy="543533"/>
          </a:xfrm>
          <a:prstGeom prst="rect">
            <a:avLst/>
          </a:prstGeom>
        </p:spPr>
        <p:txBody>
          <a:bodyPr rtlCol="0" anchor="t"/>
          <a:lstStyle>
            <a:lvl1pPr algn="ctr" defTabSz="914400" rtl="0" eaLnBrk="1" latinLnBrk="0" hangingPunct="1">
              <a:lnSpc>
                <a:spcPct val="90000"/>
              </a:lnSpc>
              <a:spcBef>
                <a:spcPct val="0"/>
              </a:spcBef>
              <a:buNone/>
              <a:defRPr sz="3200" kern="1200" cap="all" spc="200" baseline="0">
                <a:solidFill>
                  <a:schemeClr val="accent4"/>
                </a:solidFill>
                <a:latin typeface="Meiryo UI" panose="020B0604030504040204" pitchFamily="50" charset="-128"/>
                <a:ea typeface="Meiryo UI" panose="020B0604030504040204" pitchFamily="50" charset="-128"/>
                <a:cs typeface="+mj-cs"/>
              </a:defRPr>
            </a:lvl1pPr>
          </a:lstStyle>
          <a:p>
            <a:pPr algn="l">
              <a:lnSpc>
                <a:spcPct val="150000"/>
              </a:lnSpc>
            </a:pPr>
            <a:r>
              <a:rPr lang="ja-JP" altLang="en-US" sz="2400" dirty="0">
                <a:solidFill>
                  <a:schemeClr val="bg1">
                    <a:lumMod val="50000"/>
                  </a:schemeClr>
                </a:solidFill>
                <a:latin typeface="HGSｺﾞｼｯｸE" panose="020B0900000000000000" pitchFamily="50" charset="-128"/>
                <a:ea typeface="HGSｺﾞｼｯｸE" panose="020B0900000000000000" pitchFamily="50" charset="-128"/>
              </a:rPr>
              <a:t>路面ソーラーについて②</a:t>
            </a:r>
            <a:r>
              <a:rPr lang="en-US" altLang="ja-JP" sz="2400" dirty="0">
                <a:solidFill>
                  <a:schemeClr val="bg1">
                    <a:lumMod val="50000"/>
                  </a:schemeClr>
                </a:solidFill>
                <a:latin typeface="HGSｺﾞｼｯｸE" panose="020B0900000000000000" pitchFamily="50" charset="-128"/>
                <a:ea typeface="HGSｺﾞｼｯｸE" panose="020B0900000000000000" pitchFamily="50" charset="-128"/>
              </a:rPr>
              <a:t>【</a:t>
            </a:r>
            <a:r>
              <a:rPr lang="ja-JP" altLang="en-US" sz="2400" dirty="0">
                <a:solidFill>
                  <a:schemeClr val="bg1">
                    <a:lumMod val="50000"/>
                  </a:schemeClr>
                </a:solidFill>
                <a:latin typeface="HGSｺﾞｼｯｸE" panose="020B0900000000000000" pitchFamily="50" charset="-128"/>
                <a:ea typeface="HGSｺﾞｼｯｸE" panose="020B0900000000000000" pitchFamily="50" charset="-128"/>
              </a:rPr>
              <a:t>参考</a:t>
            </a:r>
            <a:r>
              <a:rPr lang="en-US" altLang="ja-JP" sz="2400" dirty="0">
                <a:solidFill>
                  <a:schemeClr val="bg1">
                    <a:lumMod val="50000"/>
                  </a:schemeClr>
                </a:solidFill>
                <a:latin typeface="HGSｺﾞｼｯｸE" panose="020B0900000000000000" pitchFamily="50" charset="-128"/>
                <a:ea typeface="HGSｺﾞｼｯｸE" panose="020B0900000000000000" pitchFamily="50" charset="-128"/>
              </a:rPr>
              <a:t>】</a:t>
            </a:r>
            <a:endParaRPr lang="ja-JP" altLang="en-US" sz="2400" dirty="0">
              <a:solidFill>
                <a:schemeClr val="bg1">
                  <a:lumMod val="50000"/>
                </a:schemeClr>
              </a:solidFill>
              <a:latin typeface="HGSｺﾞｼｯｸE" panose="020B0900000000000000" pitchFamily="50" charset="-128"/>
              <a:ea typeface="HGSｺﾞｼｯｸE" panose="020B0900000000000000" pitchFamily="50" charset="-128"/>
            </a:endParaRPr>
          </a:p>
        </p:txBody>
      </p:sp>
      <p:sp>
        <p:nvSpPr>
          <p:cNvPr id="36" name="テキスト ボックス 35"/>
          <p:cNvSpPr txBox="1"/>
          <p:nvPr/>
        </p:nvSpPr>
        <p:spPr>
          <a:xfrm>
            <a:off x="246767" y="938624"/>
            <a:ext cx="6883523" cy="707886"/>
          </a:xfrm>
          <a:prstGeom prst="rect">
            <a:avLst/>
          </a:prstGeom>
          <a:noFill/>
        </p:spPr>
        <p:txBody>
          <a:bodyPr wrap="square" rtlCol="0">
            <a:spAutoFit/>
          </a:bodyPr>
          <a:lstStyle/>
          <a:p>
            <a:r>
              <a:rPr kumimoji="1" lang="ja-JP" altLang="en-US" sz="4000" b="1" dirty="0">
                <a:solidFill>
                  <a:srgbClr val="0070C0"/>
                </a:solidFill>
                <a:latin typeface="Meiryo UI" panose="020B0604030504040204" pitchFamily="50" charset="-128"/>
                <a:ea typeface="Meiryo UI" panose="020B0604030504040204" pitchFamily="50" charset="-128"/>
              </a:rPr>
              <a:t>軽量型路面ソーラー（</a:t>
            </a:r>
            <a:r>
              <a:rPr kumimoji="1" lang="en-US" altLang="ja-JP" sz="4000" b="1" dirty="0">
                <a:solidFill>
                  <a:srgbClr val="0070C0"/>
                </a:solidFill>
                <a:latin typeface="Meiryo UI" panose="020B0604030504040204" pitchFamily="50" charset="-128"/>
                <a:ea typeface="Meiryo UI" panose="020B0604030504040204" pitchFamily="50" charset="-128"/>
              </a:rPr>
              <a:t>400</a:t>
            </a:r>
            <a:r>
              <a:rPr kumimoji="1" lang="ja-JP" altLang="en-US" sz="4000" b="1" dirty="0">
                <a:solidFill>
                  <a:srgbClr val="0070C0"/>
                </a:solidFill>
                <a:latin typeface="Meiryo UI" panose="020B0604030504040204" pitchFamily="50" charset="-128"/>
                <a:ea typeface="Meiryo UI" panose="020B0604030504040204" pitchFamily="50" charset="-128"/>
              </a:rPr>
              <a:t>）</a:t>
            </a:r>
            <a:endParaRPr kumimoji="1" lang="en-US" altLang="ja-JP" sz="4000" b="1" dirty="0">
              <a:solidFill>
                <a:srgbClr val="0070C0"/>
              </a:solidFill>
              <a:latin typeface="Meiryo UI" panose="020B0604030504040204" pitchFamily="50" charset="-128"/>
              <a:ea typeface="Meiryo UI" panose="020B0604030504040204" pitchFamily="50" charset="-128"/>
            </a:endParaRPr>
          </a:p>
        </p:txBody>
      </p:sp>
      <p:sp>
        <p:nvSpPr>
          <p:cNvPr id="3" name="正方形/長方形 2"/>
          <p:cNvSpPr/>
          <p:nvPr/>
        </p:nvSpPr>
        <p:spPr>
          <a:xfrm>
            <a:off x="57078" y="652933"/>
            <a:ext cx="5048177" cy="400110"/>
          </a:xfrm>
          <a:prstGeom prst="rect">
            <a:avLst/>
          </a:prstGeom>
        </p:spPr>
        <p:txBody>
          <a:bodyPr wrap="none">
            <a:spAutoFit/>
          </a:bodyPr>
          <a:lstStyle/>
          <a:p>
            <a:r>
              <a:rPr lang="ja-JP" altLang="en-US" sz="2000" dirty="0">
                <a:solidFill>
                  <a:srgbClr val="00B050"/>
                </a:solidFill>
                <a:latin typeface="Meiryo UI" panose="020B0604030504040204" pitchFamily="50" charset="-128"/>
                <a:ea typeface="Meiryo UI" panose="020B0604030504040204" pitchFamily="50" charset="-128"/>
              </a:rPr>
              <a:t>道路で発電 街にとけこむソーラーでそなえる未来</a:t>
            </a:r>
          </a:p>
        </p:txBody>
      </p:sp>
      <p:sp>
        <p:nvSpPr>
          <p:cNvPr id="5" name="正方形/長方形 4"/>
          <p:cNvSpPr/>
          <p:nvPr/>
        </p:nvSpPr>
        <p:spPr>
          <a:xfrm>
            <a:off x="280635" y="1556134"/>
            <a:ext cx="11312651" cy="923330"/>
          </a:xfrm>
          <a:prstGeom prst="rect">
            <a:avLst/>
          </a:prstGeom>
        </p:spPr>
        <p:txBody>
          <a:bodyPr wrap="square">
            <a:spAutoFit/>
          </a:bodyPr>
          <a:lstStyle/>
          <a:p>
            <a:r>
              <a:rPr lang="ja-JP" altLang="en-US" dirty="0">
                <a:solidFill>
                  <a:srgbClr val="231815"/>
                </a:solidFill>
                <a:latin typeface="Meiryo UI" panose="020B0604030504040204" pitchFamily="50" charset="-128"/>
                <a:ea typeface="Meiryo UI" panose="020B0604030504040204" pitchFamily="50" charset="-128"/>
              </a:rPr>
              <a:t>軽量型路面ソーラー（</a:t>
            </a:r>
            <a:r>
              <a:rPr lang="en-US" altLang="ja-JP" dirty="0">
                <a:solidFill>
                  <a:srgbClr val="231815"/>
                </a:solidFill>
                <a:latin typeface="Meiryo UI" panose="020B0604030504040204" pitchFamily="50" charset="-128"/>
                <a:ea typeface="Meiryo UI" panose="020B0604030504040204" pitchFamily="50" charset="-128"/>
              </a:rPr>
              <a:t>400</a:t>
            </a:r>
            <a:r>
              <a:rPr lang="ja-JP" altLang="en-US" dirty="0">
                <a:solidFill>
                  <a:srgbClr val="231815"/>
                </a:solidFill>
                <a:latin typeface="Meiryo UI" panose="020B0604030504040204" pitchFamily="50" charset="-128"/>
                <a:ea typeface="Meiryo UI" panose="020B0604030504040204" pitchFamily="50" charset="-128"/>
              </a:rPr>
              <a:t>）は</a:t>
            </a:r>
            <a:r>
              <a:rPr lang="ja-JP" altLang="en-US" dirty="0">
                <a:solidFill>
                  <a:srgbClr val="0070C0"/>
                </a:solidFill>
                <a:latin typeface="Meiryo UI" panose="020B0604030504040204" pitchFamily="50" charset="-128"/>
                <a:ea typeface="Meiryo UI" panose="020B0604030504040204" pitchFamily="50" charset="-128"/>
              </a:rPr>
              <a:t>「歩道専用」「軽量化」「建物への設置」</a:t>
            </a:r>
            <a:r>
              <a:rPr lang="ja-JP" altLang="en-US" dirty="0">
                <a:latin typeface="Meiryo UI" panose="020B0604030504040204" pitchFamily="50" charset="-128"/>
                <a:ea typeface="Meiryo UI" panose="020B0604030504040204" pitchFamily="50" charset="-128"/>
              </a:rPr>
              <a:t>をコンセプト</a:t>
            </a:r>
            <a:r>
              <a:rPr lang="ja-JP" altLang="en-US" dirty="0">
                <a:solidFill>
                  <a:srgbClr val="231815"/>
                </a:solidFill>
                <a:latin typeface="Meiryo UI" panose="020B0604030504040204" pitchFamily="50" charset="-128"/>
                <a:ea typeface="Meiryo UI" panose="020B0604030504040204" pitchFamily="50" charset="-128"/>
              </a:rPr>
              <a:t>に開発した舗装型太陽光パネルです。</a:t>
            </a:r>
          </a:p>
          <a:p>
            <a:r>
              <a:rPr lang="ja-JP" altLang="en-US" dirty="0">
                <a:latin typeface="Meiryo UI" panose="020B0604030504040204" pitchFamily="50" charset="-128"/>
                <a:ea typeface="Meiryo UI" panose="020B0604030504040204" pitchFamily="50" charset="-128"/>
              </a:rPr>
              <a:t>建物など建築物設置時の重量増加を軽減するため、路面ソーラー（</a:t>
            </a:r>
            <a:r>
              <a:rPr lang="en-US" altLang="ja-JP" dirty="0">
                <a:latin typeface="Meiryo UI" panose="020B0604030504040204" pitchFamily="50" charset="-128"/>
                <a:ea typeface="Meiryo UI" panose="020B0604030504040204" pitchFamily="50" charset="-128"/>
              </a:rPr>
              <a:t>400</a:t>
            </a:r>
            <a:r>
              <a:rPr lang="ja-JP" altLang="en-US" dirty="0">
                <a:latin typeface="Meiryo UI" panose="020B0604030504040204" pitchFamily="50" charset="-128"/>
                <a:ea typeface="Meiryo UI" panose="020B0604030504040204" pitchFamily="50" charset="-128"/>
              </a:rPr>
              <a:t>）から</a:t>
            </a:r>
            <a:r>
              <a:rPr lang="en-US" altLang="ja-JP" dirty="0">
                <a:latin typeface="Meiryo UI" panose="020B0604030504040204" pitchFamily="50" charset="-128"/>
                <a:ea typeface="Meiryo UI" panose="020B0604030504040204" pitchFamily="50" charset="-128"/>
              </a:rPr>
              <a:t>7</a:t>
            </a:r>
            <a:r>
              <a:rPr lang="ja-JP" altLang="en-US" dirty="0">
                <a:latin typeface="Meiryo UI" panose="020B0604030504040204" pitchFamily="50" charset="-128"/>
                <a:ea typeface="Meiryo UI" panose="020B0604030504040204" pitchFamily="50" charset="-128"/>
              </a:rPr>
              <a:t>㎏／枚の軽量化を図りました。</a:t>
            </a:r>
            <a:endParaRPr lang="en-US" altLang="ja-JP" dirty="0">
              <a:latin typeface="Meiryo UI" panose="020B0604030504040204" pitchFamily="50" charset="-128"/>
              <a:ea typeface="Meiryo UI" panose="020B0604030504040204" pitchFamily="50" charset="-128"/>
            </a:endParaRPr>
          </a:p>
          <a:p>
            <a:r>
              <a:rPr lang="ja-JP" altLang="en-US" dirty="0">
                <a:latin typeface="Meiryo UI" panose="020B0604030504040204" pitchFamily="50" charset="-128"/>
                <a:ea typeface="Meiryo UI" panose="020B0604030504040204" pitchFamily="50" charset="-128"/>
              </a:rPr>
              <a:t>建物の屋上庭園や連絡ブリッジ・バルコニーなどの設置に最適です。</a:t>
            </a:r>
          </a:p>
        </p:txBody>
      </p:sp>
      <p:pic>
        <p:nvPicPr>
          <p:cNvPr id="2" name="図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7466" y="2574158"/>
            <a:ext cx="11883905" cy="4058745"/>
          </a:xfrm>
          <a:prstGeom prst="rect">
            <a:avLst/>
          </a:prstGeom>
        </p:spPr>
      </p:pic>
      <p:sp>
        <p:nvSpPr>
          <p:cNvPr id="16" name="テキスト ボックス 15"/>
          <p:cNvSpPr txBox="1"/>
          <p:nvPr/>
        </p:nvSpPr>
        <p:spPr>
          <a:xfrm>
            <a:off x="3368467" y="2545480"/>
            <a:ext cx="3338388" cy="430887"/>
          </a:xfrm>
          <a:prstGeom prst="rect">
            <a:avLst/>
          </a:prstGeom>
          <a:noFill/>
        </p:spPr>
        <p:txBody>
          <a:bodyPr wrap="square" rtlCol="0">
            <a:spAutoFit/>
          </a:bodyPr>
          <a:lstStyle/>
          <a:p>
            <a:r>
              <a:rPr kumimoji="1" lang="ja-JP" altLang="en-US" sz="2200"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土台構造（コンクリート平板）</a:t>
            </a:r>
            <a:endParaRPr kumimoji="1" lang="en-US" altLang="ja-JP" dirty="0">
              <a:latin typeface="Meiryo UI" panose="020B0604030504040204" pitchFamily="50" charset="-128"/>
              <a:ea typeface="Meiryo UI" panose="020B0604030504040204" pitchFamily="50" charset="-128"/>
            </a:endParaRPr>
          </a:p>
        </p:txBody>
      </p:sp>
      <p:graphicFrame>
        <p:nvGraphicFramePr>
          <p:cNvPr id="14" name="表 13"/>
          <p:cNvGraphicFramePr>
            <a:graphicFrameLocks noGrp="1"/>
          </p:cNvGraphicFramePr>
          <p:nvPr/>
        </p:nvGraphicFramePr>
        <p:xfrm>
          <a:off x="6792730" y="3525390"/>
          <a:ext cx="5067598" cy="2920999"/>
        </p:xfrm>
        <a:graphic>
          <a:graphicData uri="http://schemas.openxmlformats.org/drawingml/2006/table">
            <a:tbl>
              <a:tblPr firstCol="1" bandRow="1">
                <a:tableStyleId>{5C22544A-7EE6-4342-B048-85BDC9FD1C3A}</a:tableStyleId>
              </a:tblPr>
              <a:tblGrid>
                <a:gridCol w="1940567">
                  <a:extLst>
                    <a:ext uri="{9D8B030D-6E8A-4147-A177-3AD203B41FA5}">
                      <a16:colId xmlns:a16="http://schemas.microsoft.com/office/drawing/2014/main" val="311293114"/>
                    </a:ext>
                  </a:extLst>
                </a:gridCol>
                <a:gridCol w="3127031">
                  <a:extLst>
                    <a:ext uri="{9D8B030D-6E8A-4147-A177-3AD203B41FA5}">
                      <a16:colId xmlns:a16="http://schemas.microsoft.com/office/drawing/2014/main" val="4282371020"/>
                    </a:ext>
                  </a:extLst>
                </a:gridCol>
              </a:tblGrid>
              <a:tr h="398333">
                <a:tc>
                  <a:txBody>
                    <a:bodyPr/>
                    <a:lstStyle/>
                    <a:p>
                      <a:pPr algn="dist"/>
                      <a:r>
                        <a:rPr kumimoji="1" lang="ja-JP" altLang="en-US" sz="1400" b="0" dirty="0">
                          <a:solidFill>
                            <a:schemeClr val="tx1"/>
                          </a:solidFill>
                          <a:latin typeface="Meiryo UI" panose="020B0604030504040204" pitchFamily="50" charset="-128"/>
                          <a:ea typeface="Meiryo UI" panose="020B0604030504040204" pitchFamily="50" charset="-128"/>
                        </a:rPr>
                        <a:t>製品サイズ</a:t>
                      </a:r>
                      <a:r>
                        <a:rPr kumimoji="1" lang="en-US" altLang="ja-JP" sz="1400" b="0" dirty="0">
                          <a:solidFill>
                            <a:schemeClr val="tx1"/>
                          </a:solidFill>
                          <a:latin typeface="Meiryo UI" panose="020B0604030504040204" pitchFamily="50" charset="-128"/>
                          <a:ea typeface="Meiryo UI" panose="020B0604030504040204" pitchFamily="50" charset="-128"/>
                        </a:rPr>
                        <a:t>(</a:t>
                      </a:r>
                      <a:r>
                        <a:rPr kumimoji="1" lang="ja-JP" altLang="en-US" sz="1400" b="0" dirty="0">
                          <a:solidFill>
                            <a:schemeClr val="tx1"/>
                          </a:solidFill>
                          <a:latin typeface="Meiryo UI" panose="020B0604030504040204" pitchFamily="50" charset="-128"/>
                          <a:ea typeface="Meiryo UI" panose="020B0604030504040204" pitchFamily="50" charset="-128"/>
                        </a:rPr>
                        <a:t>㎜</a:t>
                      </a:r>
                      <a:r>
                        <a:rPr kumimoji="1" lang="en-US" altLang="ja-JP" sz="1400" b="0" dirty="0">
                          <a:solidFill>
                            <a:schemeClr val="tx1"/>
                          </a:solidFill>
                          <a:latin typeface="Meiryo UI" panose="020B0604030504040204" pitchFamily="50" charset="-128"/>
                          <a:ea typeface="Meiryo UI" panose="020B0604030504040204" pitchFamily="50" charset="-128"/>
                        </a:rPr>
                        <a:t>)</a:t>
                      </a:r>
                      <a:r>
                        <a:rPr kumimoji="1" lang="ja-JP" altLang="en-US" sz="1400" b="0" dirty="0">
                          <a:solidFill>
                            <a:schemeClr val="tx1"/>
                          </a:solidFill>
                          <a:latin typeface="Meiryo UI" panose="020B0604030504040204" pitchFamily="50" charset="-128"/>
                          <a:ea typeface="Meiryo UI" panose="020B0604030504040204" pitchFamily="50" charset="-128"/>
                        </a:rPr>
                        <a:t>・重量</a:t>
                      </a:r>
                    </a:p>
                  </a:txBody>
                  <a:tcPr marL="68580" marR="68580" marT="34290" marB="34290" anchor="ctr">
                    <a:solidFill>
                      <a:schemeClr val="accent1">
                        <a:lumMod val="60000"/>
                        <a:lumOff val="40000"/>
                      </a:schemeClr>
                    </a:solidFill>
                  </a:tcPr>
                </a:tc>
                <a:tc>
                  <a:txBody>
                    <a:bodyPr/>
                    <a:lstStyle/>
                    <a:p>
                      <a:r>
                        <a:rPr kumimoji="1" lang="en-US" altLang="ja-JP" sz="1400" dirty="0">
                          <a:solidFill>
                            <a:schemeClr val="tx1"/>
                          </a:solidFill>
                          <a:latin typeface="Meiryo UI" panose="020B0604030504040204" pitchFamily="50" charset="-128"/>
                          <a:ea typeface="Meiryo UI" panose="020B0604030504040204" pitchFamily="50" charset="-128"/>
                        </a:rPr>
                        <a:t>398×398×40</a:t>
                      </a:r>
                      <a:r>
                        <a:rPr kumimoji="1" lang="ja-JP" altLang="en-US" sz="1400" dirty="0">
                          <a:solidFill>
                            <a:schemeClr val="tx1"/>
                          </a:solidFill>
                          <a:latin typeface="Meiryo UI" panose="020B0604030504040204" pitchFamily="50" charset="-128"/>
                          <a:ea typeface="Meiryo UI" panose="020B0604030504040204" pitchFamily="50" charset="-128"/>
                        </a:rPr>
                        <a:t>　</a:t>
                      </a:r>
                      <a:r>
                        <a:rPr kumimoji="1" lang="en-US" altLang="ja-JP" sz="1400" dirty="0">
                          <a:solidFill>
                            <a:schemeClr val="tx1"/>
                          </a:solidFill>
                          <a:latin typeface="Meiryo UI" panose="020B0604030504040204" pitchFamily="50" charset="-128"/>
                          <a:ea typeface="Meiryo UI" panose="020B0604030504040204" pitchFamily="50" charset="-128"/>
                        </a:rPr>
                        <a:t>13</a:t>
                      </a:r>
                      <a:r>
                        <a:rPr kumimoji="1" lang="ja-JP" altLang="en-US" sz="1400" dirty="0">
                          <a:solidFill>
                            <a:schemeClr val="tx1"/>
                          </a:solidFill>
                          <a:latin typeface="Meiryo UI" panose="020B0604030504040204" pitchFamily="50" charset="-128"/>
                          <a:ea typeface="Meiryo UI" panose="020B0604030504040204" pitchFamily="50" charset="-128"/>
                        </a:rPr>
                        <a:t>㎏</a:t>
                      </a:r>
                    </a:p>
                  </a:txBody>
                  <a:tcPr marL="68580" marR="68580" marT="34290" marB="34290" anchor="ctr"/>
                </a:tc>
                <a:extLst>
                  <a:ext uri="{0D108BD9-81ED-4DB2-BD59-A6C34878D82A}">
                    <a16:rowId xmlns:a16="http://schemas.microsoft.com/office/drawing/2014/main" val="3908792849"/>
                  </a:ext>
                </a:extLst>
              </a:tr>
              <a:tr h="531001">
                <a:tc>
                  <a:txBody>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Meiryo UI" panose="020B0604030504040204" pitchFamily="50" charset="-128"/>
                          <a:ea typeface="Meiryo UI" panose="020B0604030504040204" pitchFamily="50" charset="-128"/>
                        </a:rPr>
                        <a:t>ソーラーパネルサイズ</a:t>
                      </a:r>
                      <a:r>
                        <a:rPr kumimoji="1" lang="en-US" altLang="ja-JP" sz="1400" b="0" dirty="0">
                          <a:solidFill>
                            <a:schemeClr val="tx1"/>
                          </a:solidFill>
                          <a:latin typeface="Meiryo UI" panose="020B0604030504040204" pitchFamily="50" charset="-128"/>
                          <a:ea typeface="Meiryo UI" panose="020B0604030504040204" pitchFamily="50" charset="-128"/>
                        </a:rPr>
                        <a:t>(</a:t>
                      </a:r>
                      <a:r>
                        <a:rPr kumimoji="1" lang="ja-JP" altLang="en-US" sz="1400" b="0" dirty="0">
                          <a:solidFill>
                            <a:schemeClr val="tx1"/>
                          </a:solidFill>
                          <a:latin typeface="Meiryo UI" panose="020B0604030504040204" pitchFamily="50" charset="-128"/>
                          <a:ea typeface="Meiryo UI" panose="020B0604030504040204" pitchFamily="50" charset="-128"/>
                        </a:rPr>
                        <a:t>㎜</a:t>
                      </a:r>
                      <a:r>
                        <a:rPr kumimoji="1" lang="en-US" altLang="ja-JP" sz="1400" b="0" dirty="0">
                          <a:solidFill>
                            <a:schemeClr val="tx1"/>
                          </a:solidFill>
                          <a:latin typeface="Meiryo UI" panose="020B0604030504040204" pitchFamily="50" charset="-128"/>
                          <a:ea typeface="Meiryo UI" panose="020B0604030504040204" pitchFamily="50" charset="-128"/>
                        </a:rPr>
                        <a:t>)</a:t>
                      </a:r>
                      <a:endParaRPr kumimoji="1" lang="ja-JP" altLang="en-US" sz="1400" b="0" dirty="0">
                        <a:solidFill>
                          <a:schemeClr val="tx1"/>
                        </a:solidFill>
                        <a:latin typeface="Meiryo UI" panose="020B0604030504040204" pitchFamily="50" charset="-128"/>
                        <a:ea typeface="Meiryo UI" panose="020B0604030504040204" pitchFamily="50" charset="-128"/>
                      </a:endParaRPr>
                    </a:p>
                  </a:txBody>
                  <a:tcPr marL="68580" marR="68580" marT="34290" marB="34290" anchor="ctr">
                    <a:solidFill>
                      <a:schemeClr val="accent1">
                        <a:lumMod val="60000"/>
                        <a:lumOff val="40000"/>
                      </a:schemeClr>
                    </a:solidFill>
                  </a:tcPr>
                </a:tc>
                <a:tc>
                  <a:txBody>
                    <a:bodyPr/>
                    <a:lstStyle/>
                    <a:p>
                      <a:r>
                        <a:rPr kumimoji="1" lang="en-US" altLang="ja-JP" sz="1400" dirty="0">
                          <a:solidFill>
                            <a:schemeClr val="tx1"/>
                          </a:solidFill>
                          <a:latin typeface="Meiryo UI" panose="020B0604030504040204" pitchFamily="50" charset="-128"/>
                          <a:ea typeface="Meiryo UI" panose="020B0604030504040204" pitchFamily="50" charset="-128"/>
                        </a:rPr>
                        <a:t>358×358(</a:t>
                      </a:r>
                      <a:r>
                        <a:rPr kumimoji="1" lang="ja-JP" altLang="en-US" sz="1400" dirty="0">
                          <a:solidFill>
                            <a:schemeClr val="tx1"/>
                          </a:solidFill>
                          <a:latin typeface="Meiryo UI" panose="020B0604030504040204" pitchFamily="50" charset="-128"/>
                          <a:ea typeface="Meiryo UI" panose="020B0604030504040204" pitchFamily="50" charset="-128"/>
                        </a:rPr>
                        <a:t>強化</a:t>
                      </a:r>
                      <a:r>
                        <a:rPr kumimoji="1" lang="en-US" altLang="ja-JP" sz="1400" dirty="0">
                          <a:solidFill>
                            <a:schemeClr val="tx1"/>
                          </a:solidFill>
                          <a:latin typeface="Meiryo UI" panose="020B0604030504040204" pitchFamily="50" charset="-128"/>
                          <a:ea typeface="Meiryo UI" panose="020B0604030504040204" pitchFamily="50" charset="-128"/>
                        </a:rPr>
                        <a:t>5</a:t>
                      </a:r>
                      <a:r>
                        <a:rPr kumimoji="1" lang="ja-JP" altLang="en-US" sz="1400" dirty="0">
                          <a:solidFill>
                            <a:schemeClr val="tx1"/>
                          </a:solidFill>
                          <a:latin typeface="Meiryo UI" panose="020B0604030504040204" pitchFamily="50" charset="-128"/>
                          <a:ea typeface="Meiryo UI" panose="020B0604030504040204" pitchFamily="50" charset="-128"/>
                        </a:rPr>
                        <a:t>㎜合わせガラス</a:t>
                      </a:r>
                      <a:r>
                        <a:rPr kumimoji="1" lang="en-US" altLang="ja-JP" sz="1400" dirty="0">
                          <a:solidFill>
                            <a:schemeClr val="tx1"/>
                          </a:solidFill>
                          <a:latin typeface="Meiryo UI" panose="020B0604030504040204" pitchFamily="50" charset="-128"/>
                          <a:ea typeface="Meiryo UI" panose="020B0604030504040204" pitchFamily="50" charset="-128"/>
                        </a:rPr>
                        <a:t>)</a:t>
                      </a:r>
                      <a:endParaRPr kumimoji="1" lang="ja-JP" altLang="en-US" sz="1400" dirty="0">
                        <a:solidFill>
                          <a:schemeClr val="tx1"/>
                        </a:solidFill>
                        <a:latin typeface="Meiryo UI" panose="020B0604030504040204" pitchFamily="50" charset="-128"/>
                        <a:ea typeface="Meiryo UI" panose="020B0604030504040204" pitchFamily="50" charset="-128"/>
                      </a:endParaRPr>
                    </a:p>
                  </a:txBody>
                  <a:tcPr marL="68580" marR="68580" marT="34290" marB="34290" anchor="ctr"/>
                </a:tc>
                <a:extLst>
                  <a:ext uri="{0D108BD9-81ED-4DB2-BD59-A6C34878D82A}">
                    <a16:rowId xmlns:a16="http://schemas.microsoft.com/office/drawing/2014/main" val="913496756"/>
                  </a:ext>
                </a:extLst>
              </a:tr>
              <a:tr h="398333">
                <a:tc>
                  <a:txBody>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Meiryo UI" panose="020B0604030504040204" pitchFamily="50" charset="-128"/>
                          <a:ea typeface="Meiryo UI" panose="020B0604030504040204" pitchFamily="50" charset="-128"/>
                        </a:rPr>
                        <a:t>使用セル</a:t>
                      </a:r>
                    </a:p>
                  </a:txBody>
                  <a:tcPr marL="68580" marR="68580" marT="34290" marB="34290" anchor="ctr">
                    <a:solidFill>
                      <a:schemeClr val="accent1">
                        <a:lumMod val="60000"/>
                        <a:lumOff val="40000"/>
                      </a:schemeClr>
                    </a:solidFill>
                  </a:tcPr>
                </a:tc>
                <a:tc>
                  <a:txBody>
                    <a:bodyPr/>
                    <a:lstStyle/>
                    <a:p>
                      <a:r>
                        <a:rPr kumimoji="1" lang="ja-JP" altLang="en-US" sz="1400" dirty="0">
                          <a:solidFill>
                            <a:schemeClr val="tx1"/>
                          </a:solidFill>
                          <a:latin typeface="Meiryo UI" panose="020B0604030504040204" pitchFamily="50" charset="-128"/>
                          <a:ea typeface="Meiryo UI" panose="020B0604030504040204" pitchFamily="50" charset="-128"/>
                        </a:rPr>
                        <a:t>単結晶</a:t>
                      </a:r>
                    </a:p>
                  </a:txBody>
                  <a:tcPr marL="68580" marR="68580" marT="34290" marB="34290" anchor="ctr"/>
                </a:tc>
                <a:extLst>
                  <a:ext uri="{0D108BD9-81ED-4DB2-BD59-A6C34878D82A}">
                    <a16:rowId xmlns:a16="http://schemas.microsoft.com/office/drawing/2014/main" val="1325681643"/>
                  </a:ext>
                </a:extLst>
              </a:tr>
              <a:tr h="398333">
                <a:tc>
                  <a:txBody>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Meiryo UI" panose="020B0604030504040204" pitchFamily="50" charset="-128"/>
                          <a:ea typeface="Meiryo UI" panose="020B0604030504040204" pitchFamily="50" charset="-128"/>
                        </a:rPr>
                        <a:t>発電容量</a:t>
                      </a:r>
                    </a:p>
                  </a:txBody>
                  <a:tcPr marL="68580" marR="68580" marT="34290" marB="34290" anchor="ctr">
                    <a:solidFill>
                      <a:schemeClr val="accent1">
                        <a:lumMod val="60000"/>
                        <a:lumOff val="40000"/>
                      </a:schemeClr>
                    </a:solidFill>
                  </a:tcPr>
                </a:tc>
                <a:tc>
                  <a:txBody>
                    <a:bodyPr/>
                    <a:lstStyle/>
                    <a:p>
                      <a:r>
                        <a:rPr kumimoji="1" lang="en-US" altLang="ja-JP" sz="1400" dirty="0">
                          <a:solidFill>
                            <a:schemeClr val="tx1"/>
                          </a:solidFill>
                          <a:latin typeface="Meiryo UI" panose="020B0604030504040204" pitchFamily="50" charset="-128"/>
                          <a:ea typeface="Meiryo UI" panose="020B0604030504040204" pitchFamily="50" charset="-128"/>
                        </a:rPr>
                        <a:t>18W(4.48V)</a:t>
                      </a:r>
                      <a:endParaRPr kumimoji="1" lang="ja-JP" altLang="en-US" sz="1400" dirty="0">
                        <a:solidFill>
                          <a:schemeClr val="tx1"/>
                        </a:solidFill>
                        <a:latin typeface="Meiryo UI" panose="020B0604030504040204" pitchFamily="50" charset="-128"/>
                        <a:ea typeface="Meiryo UI" panose="020B0604030504040204" pitchFamily="50" charset="-128"/>
                      </a:endParaRPr>
                    </a:p>
                  </a:txBody>
                  <a:tcPr marL="68580" marR="68580" marT="34290" marB="34290" anchor="ctr"/>
                </a:tc>
                <a:extLst>
                  <a:ext uri="{0D108BD9-81ED-4DB2-BD59-A6C34878D82A}">
                    <a16:rowId xmlns:a16="http://schemas.microsoft.com/office/drawing/2014/main" val="2577063093"/>
                  </a:ext>
                </a:extLst>
              </a:tr>
              <a:tr h="398333">
                <a:tc>
                  <a:txBody>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Meiryo UI" panose="020B0604030504040204" pitchFamily="50" charset="-128"/>
                          <a:ea typeface="Meiryo UI" panose="020B0604030504040204" pitchFamily="50" charset="-128"/>
                        </a:rPr>
                        <a:t>滑り抵抗値</a:t>
                      </a:r>
                    </a:p>
                  </a:txBody>
                  <a:tcPr marL="68580" marR="68580" marT="34290" marB="34290" anchor="ctr">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solidFill>
                            <a:schemeClr val="tx1"/>
                          </a:solidFill>
                          <a:latin typeface="Meiryo UI" panose="020B0604030504040204" pitchFamily="50" charset="-128"/>
                          <a:ea typeface="Meiryo UI" panose="020B0604030504040204" pitchFamily="50" charset="-128"/>
                        </a:rPr>
                        <a:t>BPN60</a:t>
                      </a:r>
                      <a:r>
                        <a:rPr kumimoji="1" lang="ja-JP" altLang="en-US" sz="1400" dirty="0">
                          <a:solidFill>
                            <a:schemeClr val="tx1"/>
                          </a:solidFill>
                          <a:latin typeface="Meiryo UI" panose="020B0604030504040204" pitchFamily="50" charset="-128"/>
                          <a:ea typeface="Meiryo UI" panose="020B0604030504040204" pitchFamily="50" charset="-128"/>
                        </a:rPr>
                        <a:t>以上、</a:t>
                      </a:r>
                      <a:r>
                        <a:rPr kumimoji="1" lang="en-US" altLang="ja-JP" sz="1400" dirty="0">
                          <a:solidFill>
                            <a:schemeClr val="tx1"/>
                          </a:solidFill>
                          <a:latin typeface="Meiryo UI" panose="020B0604030504040204" pitchFamily="50" charset="-128"/>
                          <a:ea typeface="Meiryo UI" panose="020B0604030504040204" pitchFamily="50" charset="-128"/>
                        </a:rPr>
                        <a:t>CSR0.4</a:t>
                      </a:r>
                      <a:r>
                        <a:rPr kumimoji="1" lang="ja-JP" altLang="en-US" sz="1400" dirty="0">
                          <a:solidFill>
                            <a:schemeClr val="tx1"/>
                          </a:solidFill>
                          <a:latin typeface="Meiryo UI" panose="020B0604030504040204" pitchFamily="50" charset="-128"/>
                          <a:ea typeface="Meiryo UI" panose="020B0604030504040204" pitchFamily="50" charset="-128"/>
                        </a:rPr>
                        <a:t>以上</a:t>
                      </a:r>
                    </a:p>
                  </a:txBody>
                  <a:tcPr marL="68580" marR="68580" marT="34290" marB="34290" anchor="ctr"/>
                </a:tc>
                <a:extLst>
                  <a:ext uri="{0D108BD9-81ED-4DB2-BD59-A6C34878D82A}">
                    <a16:rowId xmlns:a16="http://schemas.microsoft.com/office/drawing/2014/main" val="1592562451"/>
                  </a:ext>
                </a:extLst>
              </a:tr>
              <a:tr h="398333">
                <a:tc>
                  <a:txBody>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Meiryo UI" panose="020B0604030504040204" pitchFamily="50" charset="-128"/>
                          <a:ea typeface="Meiryo UI" panose="020B0604030504040204" pitchFamily="50" charset="-128"/>
                        </a:rPr>
                        <a:t>耐荷重</a:t>
                      </a:r>
                    </a:p>
                  </a:txBody>
                  <a:tcPr anchor="ctr">
                    <a:solidFill>
                      <a:schemeClr val="accent1">
                        <a:lumMod val="60000"/>
                        <a:lumOff val="40000"/>
                      </a:schemeClr>
                    </a:solidFill>
                  </a:tcPr>
                </a:tc>
                <a:tc>
                  <a:txBody>
                    <a:bodyPr/>
                    <a:lstStyle/>
                    <a:p>
                      <a:r>
                        <a:rPr kumimoji="1" lang="en-US" altLang="ja-JP" sz="1400" dirty="0">
                          <a:solidFill>
                            <a:schemeClr val="tx1"/>
                          </a:solidFill>
                          <a:latin typeface="Meiryo UI" panose="020B0604030504040204" pitchFamily="50" charset="-128"/>
                          <a:ea typeface="Meiryo UI" panose="020B0604030504040204" pitchFamily="50" charset="-128"/>
                        </a:rPr>
                        <a:t>10kN/</a:t>
                      </a:r>
                      <a:r>
                        <a:rPr kumimoji="1" lang="ja-JP" altLang="en-US" sz="1400" dirty="0">
                          <a:solidFill>
                            <a:schemeClr val="tx1"/>
                          </a:solidFill>
                          <a:latin typeface="Meiryo UI" panose="020B0604030504040204" pitchFamily="50" charset="-128"/>
                          <a:ea typeface="Meiryo UI" panose="020B0604030504040204" pitchFamily="50" charset="-128"/>
                        </a:rPr>
                        <a:t>枚</a:t>
                      </a:r>
                    </a:p>
                  </a:txBody>
                  <a:tcPr anchor="ctr"/>
                </a:tc>
                <a:extLst>
                  <a:ext uri="{0D108BD9-81ED-4DB2-BD59-A6C34878D82A}">
                    <a16:rowId xmlns:a16="http://schemas.microsoft.com/office/drawing/2014/main" val="1392181735"/>
                  </a:ext>
                </a:extLst>
              </a:tr>
              <a:tr h="398333">
                <a:tc>
                  <a:txBody>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Meiryo UI" panose="020B0604030504040204" pitchFamily="50" charset="-128"/>
                          <a:ea typeface="Meiryo UI" panose="020B0604030504040204" pitchFamily="50" charset="-128"/>
                        </a:rPr>
                        <a:t>最小連結数</a:t>
                      </a:r>
                    </a:p>
                  </a:txBody>
                  <a:tcPr marL="68580" marR="68580" marT="34290" marB="34290" anchor="ctr">
                    <a:solidFill>
                      <a:schemeClr val="accent1">
                        <a:lumMod val="60000"/>
                        <a:lumOff val="40000"/>
                      </a:schemeClr>
                    </a:solidFill>
                  </a:tcPr>
                </a:tc>
                <a:tc>
                  <a:txBody>
                    <a:bodyPr/>
                    <a:lstStyle/>
                    <a:p>
                      <a:r>
                        <a:rPr kumimoji="1" lang="en-US" altLang="ja-JP" sz="1400" dirty="0">
                          <a:solidFill>
                            <a:schemeClr val="tx1"/>
                          </a:solidFill>
                          <a:latin typeface="Meiryo UI" panose="020B0604030504040204" pitchFamily="50" charset="-128"/>
                          <a:ea typeface="Meiryo UI" panose="020B0604030504040204" pitchFamily="50" charset="-128"/>
                        </a:rPr>
                        <a:t>10</a:t>
                      </a:r>
                      <a:r>
                        <a:rPr kumimoji="1" lang="ja-JP" altLang="en-US" sz="1400" dirty="0">
                          <a:solidFill>
                            <a:schemeClr val="tx1"/>
                          </a:solidFill>
                          <a:latin typeface="Meiryo UI" panose="020B0604030504040204" pitchFamily="50" charset="-128"/>
                          <a:ea typeface="Meiryo UI" panose="020B0604030504040204" pitchFamily="50" charset="-128"/>
                        </a:rPr>
                        <a:t>枚</a:t>
                      </a:r>
                    </a:p>
                  </a:txBody>
                  <a:tcPr marL="68580" marR="68580" marT="34290" marB="34290" anchor="ctr"/>
                </a:tc>
                <a:extLst>
                  <a:ext uri="{0D108BD9-81ED-4DB2-BD59-A6C34878D82A}">
                    <a16:rowId xmlns:a16="http://schemas.microsoft.com/office/drawing/2014/main" val="3316012592"/>
                  </a:ext>
                </a:extLst>
              </a:tr>
            </a:tbl>
          </a:graphicData>
        </a:graphic>
      </p:graphicFrame>
      <p:sp>
        <p:nvSpPr>
          <p:cNvPr id="17" name="テキスト ボックス 16"/>
          <p:cNvSpPr txBox="1"/>
          <p:nvPr/>
        </p:nvSpPr>
        <p:spPr>
          <a:xfrm>
            <a:off x="6792730" y="3081959"/>
            <a:ext cx="1371556" cy="369332"/>
          </a:xfrm>
          <a:prstGeom prst="rect">
            <a:avLst/>
          </a:prstGeom>
          <a:noFill/>
        </p:spPr>
        <p:txBody>
          <a:bodyPr wrap="square" rtlCol="0">
            <a:spAutoFit/>
          </a:bodyPr>
          <a:lstStyle/>
          <a:p>
            <a:r>
              <a:rPr kumimoji="1" lang="ja-JP" altLang="en-US" dirty="0">
                <a:latin typeface="Meiryo UI" panose="020B0604030504040204" pitchFamily="50" charset="-128"/>
                <a:ea typeface="Meiryo UI" panose="020B0604030504040204" pitchFamily="50" charset="-128"/>
              </a:rPr>
              <a:t>■製品仕様</a:t>
            </a:r>
            <a:endParaRPr kumimoji="1" lang="en-US" altLang="ja-JP" dirty="0">
              <a:latin typeface="Meiryo UI" panose="020B0604030504040204" pitchFamily="50" charset="-128"/>
              <a:ea typeface="Meiryo UI" panose="020B0604030504040204" pitchFamily="50" charset="-128"/>
            </a:endParaRPr>
          </a:p>
        </p:txBody>
      </p:sp>
      <p:sp>
        <p:nvSpPr>
          <p:cNvPr id="19" name="スライド番号プレースホルダー 5"/>
          <p:cNvSpPr>
            <a:spLocks noGrp="1"/>
          </p:cNvSpPr>
          <p:nvPr>
            <p:ph type="sldNum" sz="quarter" idx="12"/>
          </p:nvPr>
        </p:nvSpPr>
        <p:spPr>
          <a:xfrm>
            <a:off x="9448800" y="6463048"/>
            <a:ext cx="2743200" cy="365125"/>
          </a:xfrm>
        </p:spPr>
        <p:txBody>
          <a:bodyPr/>
          <a:lstStyle/>
          <a:p>
            <a:fld id="{4C1F4EB9-FDC2-45F7-9E39-BFD4B2D9DDA9}" type="slidenum">
              <a:rPr kumimoji="1" lang="ja-JP" altLang="en-US" smtClean="0">
                <a:latin typeface="Meiryo UI" panose="020B0604030504040204" pitchFamily="50" charset="-128"/>
                <a:ea typeface="Meiryo UI" panose="020B0604030504040204" pitchFamily="50" charset="-128"/>
              </a:rPr>
              <a:t>6</a:t>
            </a:fld>
            <a:endParaRPr kumimoji="1" lang="ja-JP" altLang="en-US" dirty="0">
              <a:latin typeface="Meiryo UI" panose="020B0604030504040204" pitchFamily="50" charset="-128"/>
              <a:ea typeface="Meiryo UI" panose="020B0604030504040204" pitchFamily="50" charset="-128"/>
            </a:endParaRPr>
          </a:p>
        </p:txBody>
      </p:sp>
      <p:pic>
        <p:nvPicPr>
          <p:cNvPr id="23" name="図 22" descr="屋外のオブジェ, 太陽電池, 座る が含まれている画像&#10;&#10;AI によって生成されたコンテンツは間違っている可能性があります。">
            <a:extLst>
              <a:ext uri="{FF2B5EF4-FFF2-40B4-BE49-F238E27FC236}">
                <a16:creationId xmlns:a16="http://schemas.microsoft.com/office/drawing/2014/main" id="{315BBD3D-77FD-B694-216A-45E18761A06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87026" y="3097125"/>
            <a:ext cx="2997704" cy="1730136"/>
          </a:xfrm>
          <a:prstGeom prst="rect">
            <a:avLst/>
          </a:prstGeom>
        </p:spPr>
      </p:pic>
      <p:pic>
        <p:nvPicPr>
          <p:cNvPr id="25" name="図 24" descr="レンガの壁&#10;&#10;AI によって生成されたコンテンツは間違っている可能性があります。">
            <a:extLst>
              <a:ext uri="{FF2B5EF4-FFF2-40B4-BE49-F238E27FC236}">
                <a16:creationId xmlns:a16="http://schemas.microsoft.com/office/drawing/2014/main" id="{E7BACD85-1F88-6E7F-1CD7-EFD4DA3B955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431567" y="3096974"/>
            <a:ext cx="3074769" cy="1728594"/>
          </a:xfrm>
          <a:prstGeom prst="rect">
            <a:avLst/>
          </a:prstGeom>
        </p:spPr>
      </p:pic>
      <p:pic>
        <p:nvPicPr>
          <p:cNvPr id="28" name="図 27" descr="背景パターン が含まれている画像&#10;&#10;AI によって生成されたコンテンツは間違っている可能性があります。">
            <a:extLst>
              <a:ext uri="{FF2B5EF4-FFF2-40B4-BE49-F238E27FC236}">
                <a16:creationId xmlns:a16="http://schemas.microsoft.com/office/drawing/2014/main" id="{ECDD445C-45E4-0189-F5BC-E7B37D610D1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42937" y="5508420"/>
            <a:ext cx="2698267" cy="821912"/>
          </a:xfrm>
          <a:prstGeom prst="rect">
            <a:avLst/>
          </a:prstGeom>
        </p:spPr>
      </p:pic>
      <p:sp>
        <p:nvSpPr>
          <p:cNvPr id="29" name="テキスト ボックス 28"/>
          <p:cNvSpPr txBox="1"/>
          <p:nvPr/>
        </p:nvSpPr>
        <p:spPr>
          <a:xfrm>
            <a:off x="130629" y="2551668"/>
            <a:ext cx="1605243" cy="430887"/>
          </a:xfrm>
          <a:prstGeom prst="rect">
            <a:avLst/>
          </a:prstGeom>
          <a:noFill/>
        </p:spPr>
        <p:txBody>
          <a:bodyPr wrap="square" rtlCol="0">
            <a:spAutoFit/>
          </a:bodyPr>
          <a:lstStyle/>
          <a:p>
            <a:r>
              <a:rPr kumimoji="1" lang="ja-JP" altLang="en-US" sz="2200"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製品仕様</a:t>
            </a:r>
            <a:endParaRPr kumimoji="1" lang="en-US" altLang="ja-JP" dirty="0">
              <a:latin typeface="Meiryo UI" panose="020B0604030504040204" pitchFamily="50" charset="-128"/>
              <a:ea typeface="Meiryo UI" panose="020B0604030504040204" pitchFamily="50" charset="-128"/>
            </a:endParaRPr>
          </a:p>
        </p:txBody>
      </p:sp>
      <p:sp>
        <p:nvSpPr>
          <p:cNvPr id="30" name="テキスト ボックス 29">
            <a:extLst>
              <a:ext uri="{FF2B5EF4-FFF2-40B4-BE49-F238E27FC236}">
                <a16:creationId xmlns:a16="http://schemas.microsoft.com/office/drawing/2014/main" id="{8532EAF6-8329-42D3-3C5F-223EB1F4662C}"/>
              </a:ext>
            </a:extLst>
          </p:cNvPr>
          <p:cNvSpPr txBox="1"/>
          <p:nvPr/>
        </p:nvSpPr>
        <p:spPr>
          <a:xfrm>
            <a:off x="280635" y="5314535"/>
            <a:ext cx="1717498" cy="707886"/>
          </a:xfrm>
          <a:prstGeom prst="rect">
            <a:avLst/>
          </a:prstGeom>
          <a:noFill/>
        </p:spPr>
        <p:txBody>
          <a:bodyPr wrap="square" rtlCol="0">
            <a:spAutoFit/>
          </a:bodyPr>
          <a:lstStyle/>
          <a:p>
            <a:r>
              <a:rPr kumimoji="1" lang="ja-JP" altLang="en-US" sz="2200"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ガラス構造</a:t>
            </a:r>
            <a:endParaRPr kumimoji="1" lang="en-US" altLang="ja-JP" dirty="0">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　（モジュール）</a:t>
            </a:r>
            <a:endParaRPr kumimoji="1" lang="en-US" altLang="ja-JP" dirty="0">
              <a:latin typeface="Meiryo UI" panose="020B0604030504040204" pitchFamily="50" charset="-128"/>
              <a:ea typeface="Meiryo UI" panose="020B0604030504040204" pitchFamily="50" charset="-128"/>
            </a:endParaRPr>
          </a:p>
        </p:txBody>
      </p:sp>
      <p:sp>
        <p:nvSpPr>
          <p:cNvPr id="31" name="テキスト ボックス 30">
            <a:extLst>
              <a:ext uri="{FF2B5EF4-FFF2-40B4-BE49-F238E27FC236}">
                <a16:creationId xmlns:a16="http://schemas.microsoft.com/office/drawing/2014/main" id="{D29B0C4D-26C5-AAA4-FF47-3986219D7D47}"/>
              </a:ext>
            </a:extLst>
          </p:cNvPr>
          <p:cNvSpPr txBox="1"/>
          <p:nvPr/>
        </p:nvSpPr>
        <p:spPr>
          <a:xfrm>
            <a:off x="1970840" y="5777745"/>
            <a:ext cx="758371" cy="261610"/>
          </a:xfrm>
          <a:prstGeom prst="rect">
            <a:avLst/>
          </a:prstGeom>
          <a:noFill/>
        </p:spPr>
        <p:txBody>
          <a:bodyPr wrap="square" rtlCol="0">
            <a:spAutoFit/>
          </a:bodyPr>
          <a:lstStyle/>
          <a:p>
            <a:r>
              <a:rPr kumimoji="1" lang="ja-JP" altLang="en-US" sz="1100" dirty="0">
                <a:latin typeface="Meiryo UI" panose="020B0604030504040204" pitchFamily="50" charset="-128"/>
                <a:ea typeface="Meiryo UI" panose="020B0604030504040204" pitchFamily="50" charset="-128"/>
              </a:rPr>
              <a:t>封止材</a:t>
            </a:r>
            <a:endParaRPr kumimoji="1" lang="en-US" altLang="ja-JP" sz="1100" dirty="0">
              <a:latin typeface="Meiryo UI" panose="020B0604030504040204" pitchFamily="50" charset="-128"/>
              <a:ea typeface="Meiryo UI" panose="020B0604030504040204" pitchFamily="50" charset="-128"/>
            </a:endParaRPr>
          </a:p>
        </p:txBody>
      </p:sp>
      <p:sp>
        <p:nvSpPr>
          <p:cNvPr id="32" name="テキスト ボックス 31">
            <a:extLst>
              <a:ext uri="{FF2B5EF4-FFF2-40B4-BE49-F238E27FC236}">
                <a16:creationId xmlns:a16="http://schemas.microsoft.com/office/drawing/2014/main" id="{BB757D5F-B97D-3F65-7702-C0A892505044}"/>
              </a:ext>
            </a:extLst>
          </p:cNvPr>
          <p:cNvSpPr txBox="1"/>
          <p:nvPr/>
        </p:nvSpPr>
        <p:spPr>
          <a:xfrm>
            <a:off x="5258595" y="5788571"/>
            <a:ext cx="1159138" cy="261610"/>
          </a:xfrm>
          <a:prstGeom prst="rect">
            <a:avLst/>
          </a:prstGeom>
          <a:noFill/>
        </p:spPr>
        <p:txBody>
          <a:bodyPr wrap="square" rtlCol="0">
            <a:spAutoFit/>
          </a:bodyPr>
          <a:lstStyle/>
          <a:p>
            <a:r>
              <a:rPr kumimoji="1" lang="ja-JP" altLang="en-US" sz="1100" dirty="0">
                <a:latin typeface="Meiryo UI" panose="020B0604030504040204" pitchFamily="50" charset="-128"/>
                <a:ea typeface="Meiryo UI" panose="020B0604030504040204" pitchFamily="50" charset="-128"/>
              </a:rPr>
              <a:t>ソーラーセル</a:t>
            </a:r>
            <a:endParaRPr kumimoji="1" lang="en-US" altLang="ja-JP" sz="1100" dirty="0">
              <a:latin typeface="Meiryo UI" panose="020B0604030504040204" pitchFamily="50" charset="-128"/>
              <a:ea typeface="Meiryo UI" panose="020B0604030504040204" pitchFamily="50" charset="-128"/>
            </a:endParaRPr>
          </a:p>
        </p:txBody>
      </p:sp>
      <p:sp>
        <p:nvSpPr>
          <p:cNvPr id="34" name="テキスト ボックス 33">
            <a:extLst>
              <a:ext uri="{FF2B5EF4-FFF2-40B4-BE49-F238E27FC236}">
                <a16:creationId xmlns:a16="http://schemas.microsoft.com/office/drawing/2014/main" id="{3051DDBC-7E5C-E295-522A-6D8FBBFD5355}"/>
              </a:ext>
            </a:extLst>
          </p:cNvPr>
          <p:cNvSpPr txBox="1"/>
          <p:nvPr/>
        </p:nvSpPr>
        <p:spPr>
          <a:xfrm>
            <a:off x="3006726" y="4540281"/>
            <a:ext cx="1159138" cy="307777"/>
          </a:xfrm>
          <a:prstGeom prst="rect">
            <a:avLst/>
          </a:prstGeom>
          <a:noFill/>
        </p:spPr>
        <p:txBody>
          <a:bodyPr wrap="square" rtlCol="0">
            <a:spAutoFit/>
          </a:bodyPr>
          <a:lstStyle/>
          <a:p>
            <a:r>
              <a:rPr kumimoji="1" lang="en-US" altLang="ja-JP" sz="1400" b="1" dirty="0">
                <a:latin typeface="Meiryo UI" panose="020B0604030504040204" pitchFamily="50" charset="-128"/>
                <a:ea typeface="Meiryo UI" panose="020B0604030504040204" pitchFamily="50" charset="-128"/>
              </a:rPr>
              <a:t>40</a:t>
            </a:r>
          </a:p>
        </p:txBody>
      </p:sp>
      <p:sp>
        <p:nvSpPr>
          <p:cNvPr id="35" name="テキスト ボックス 34">
            <a:extLst>
              <a:ext uri="{FF2B5EF4-FFF2-40B4-BE49-F238E27FC236}">
                <a16:creationId xmlns:a16="http://schemas.microsoft.com/office/drawing/2014/main" id="{9BBA95CB-8866-BB74-FD48-94BC5ADF3655}"/>
              </a:ext>
            </a:extLst>
          </p:cNvPr>
          <p:cNvSpPr txBox="1"/>
          <p:nvPr/>
        </p:nvSpPr>
        <p:spPr>
          <a:xfrm>
            <a:off x="559815" y="3179141"/>
            <a:ext cx="1159138" cy="307777"/>
          </a:xfrm>
          <a:prstGeom prst="rect">
            <a:avLst/>
          </a:prstGeom>
          <a:noFill/>
        </p:spPr>
        <p:txBody>
          <a:bodyPr wrap="square" rtlCol="0">
            <a:spAutoFit/>
          </a:bodyPr>
          <a:lstStyle/>
          <a:p>
            <a:r>
              <a:rPr kumimoji="1" lang="en-US" altLang="ja-JP" sz="1400" b="1" dirty="0">
                <a:latin typeface="Meiryo UI" panose="020B0604030504040204" pitchFamily="50" charset="-128"/>
                <a:ea typeface="Meiryo UI" panose="020B0604030504040204" pitchFamily="50" charset="-128"/>
              </a:rPr>
              <a:t>398</a:t>
            </a:r>
          </a:p>
        </p:txBody>
      </p:sp>
      <p:sp>
        <p:nvSpPr>
          <p:cNvPr id="37" name="テキスト ボックス 36">
            <a:extLst>
              <a:ext uri="{FF2B5EF4-FFF2-40B4-BE49-F238E27FC236}">
                <a16:creationId xmlns:a16="http://schemas.microsoft.com/office/drawing/2014/main" id="{8A377110-7FD3-0320-8D71-ECD40616D83A}"/>
              </a:ext>
            </a:extLst>
          </p:cNvPr>
          <p:cNvSpPr txBox="1"/>
          <p:nvPr/>
        </p:nvSpPr>
        <p:spPr>
          <a:xfrm>
            <a:off x="2209329" y="2852846"/>
            <a:ext cx="1159138" cy="307777"/>
          </a:xfrm>
          <a:prstGeom prst="rect">
            <a:avLst/>
          </a:prstGeom>
          <a:noFill/>
        </p:spPr>
        <p:txBody>
          <a:bodyPr wrap="square" rtlCol="0">
            <a:spAutoFit/>
          </a:bodyPr>
          <a:lstStyle/>
          <a:p>
            <a:r>
              <a:rPr kumimoji="1" lang="en-US" altLang="ja-JP" sz="1400" b="1" dirty="0">
                <a:latin typeface="Meiryo UI" panose="020B0604030504040204" pitchFamily="50" charset="-128"/>
                <a:ea typeface="Meiryo UI" panose="020B0604030504040204" pitchFamily="50" charset="-128"/>
              </a:rPr>
              <a:t>398</a:t>
            </a:r>
          </a:p>
        </p:txBody>
      </p:sp>
      <p:cxnSp>
        <p:nvCxnSpPr>
          <p:cNvPr id="38" name="直線矢印コネクタ 37">
            <a:extLst>
              <a:ext uri="{FF2B5EF4-FFF2-40B4-BE49-F238E27FC236}">
                <a16:creationId xmlns:a16="http://schemas.microsoft.com/office/drawing/2014/main" id="{2F735755-0D69-2F3A-D7E0-B12317E68387}"/>
              </a:ext>
            </a:extLst>
          </p:cNvPr>
          <p:cNvCxnSpPr>
            <a:cxnSpLocks/>
          </p:cNvCxnSpPr>
          <p:nvPr/>
        </p:nvCxnSpPr>
        <p:spPr>
          <a:xfrm>
            <a:off x="3016114" y="4540281"/>
            <a:ext cx="0" cy="307777"/>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1" name="直線矢印コネクタ 40">
            <a:extLst>
              <a:ext uri="{FF2B5EF4-FFF2-40B4-BE49-F238E27FC236}">
                <a16:creationId xmlns:a16="http://schemas.microsoft.com/office/drawing/2014/main" id="{D76C54FE-18D9-D410-4B18-F11CBA6F2D1E}"/>
              </a:ext>
            </a:extLst>
          </p:cNvPr>
          <p:cNvCxnSpPr>
            <a:cxnSpLocks/>
          </p:cNvCxnSpPr>
          <p:nvPr/>
        </p:nvCxnSpPr>
        <p:spPr>
          <a:xfrm>
            <a:off x="2708810" y="3022133"/>
            <a:ext cx="588867" cy="74841"/>
          </a:xfrm>
          <a:prstGeom prst="straightConnector1">
            <a:avLst/>
          </a:prstGeom>
          <a:ln>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42" name="直線矢印コネクタ 41">
            <a:extLst>
              <a:ext uri="{FF2B5EF4-FFF2-40B4-BE49-F238E27FC236}">
                <a16:creationId xmlns:a16="http://schemas.microsoft.com/office/drawing/2014/main" id="{C3DB1AAD-34E2-2137-6D93-16A1434A918B}"/>
              </a:ext>
            </a:extLst>
          </p:cNvPr>
          <p:cNvCxnSpPr>
            <a:cxnSpLocks/>
          </p:cNvCxnSpPr>
          <p:nvPr/>
        </p:nvCxnSpPr>
        <p:spPr>
          <a:xfrm flipH="1" flipV="1">
            <a:off x="1782709" y="2901855"/>
            <a:ext cx="426620" cy="60608"/>
          </a:xfrm>
          <a:prstGeom prst="straightConnector1">
            <a:avLst/>
          </a:prstGeom>
          <a:ln>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47" name="直線矢印コネクタ 46">
            <a:extLst>
              <a:ext uri="{FF2B5EF4-FFF2-40B4-BE49-F238E27FC236}">
                <a16:creationId xmlns:a16="http://schemas.microsoft.com/office/drawing/2014/main" id="{4767E236-9D7B-2EF8-FBC1-C5E8BFB19C80}"/>
              </a:ext>
            </a:extLst>
          </p:cNvPr>
          <p:cNvCxnSpPr>
            <a:cxnSpLocks/>
          </p:cNvCxnSpPr>
          <p:nvPr/>
        </p:nvCxnSpPr>
        <p:spPr>
          <a:xfrm flipH="1">
            <a:off x="261833" y="3447297"/>
            <a:ext cx="392300" cy="224691"/>
          </a:xfrm>
          <a:prstGeom prst="straightConnector1">
            <a:avLst/>
          </a:prstGeom>
          <a:ln>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49" name="直線矢印コネクタ 48">
            <a:extLst>
              <a:ext uri="{FF2B5EF4-FFF2-40B4-BE49-F238E27FC236}">
                <a16:creationId xmlns:a16="http://schemas.microsoft.com/office/drawing/2014/main" id="{6775B235-8388-4197-8BD8-034189A27DCE}"/>
              </a:ext>
            </a:extLst>
          </p:cNvPr>
          <p:cNvCxnSpPr>
            <a:cxnSpLocks/>
          </p:cNvCxnSpPr>
          <p:nvPr/>
        </p:nvCxnSpPr>
        <p:spPr>
          <a:xfrm flipV="1">
            <a:off x="999303" y="2982466"/>
            <a:ext cx="388190" cy="227112"/>
          </a:xfrm>
          <a:prstGeom prst="straightConnector1">
            <a:avLst/>
          </a:prstGeom>
          <a:ln>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3561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正方形/長方形 15"/>
          <p:cNvSpPr/>
          <p:nvPr/>
        </p:nvSpPr>
        <p:spPr>
          <a:xfrm>
            <a:off x="0" y="0"/>
            <a:ext cx="12192000" cy="54868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pic>
        <p:nvPicPr>
          <p:cNvPr id="11" name="図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7538" y="2924135"/>
            <a:ext cx="6699022" cy="3715273"/>
          </a:xfrm>
          <a:prstGeom prst="rect">
            <a:avLst/>
          </a:prstGeom>
        </p:spPr>
      </p:pic>
      <p:sp>
        <p:nvSpPr>
          <p:cNvPr id="15" name="タイトル 18">
            <a:extLst>
              <a:ext uri="{FF2B5EF4-FFF2-40B4-BE49-F238E27FC236}">
                <a16:creationId xmlns:a16="http://schemas.microsoft.com/office/drawing/2014/main" id="{E8D036FB-049F-42B9-8221-9EAE4768947B}"/>
              </a:ext>
            </a:extLst>
          </p:cNvPr>
          <p:cNvSpPr txBox="1">
            <a:spLocks/>
          </p:cNvSpPr>
          <p:nvPr/>
        </p:nvSpPr>
        <p:spPr>
          <a:xfrm>
            <a:off x="0" y="-65643"/>
            <a:ext cx="10005895" cy="724711"/>
          </a:xfrm>
          <a:prstGeom prst="rect">
            <a:avLst/>
          </a:prstGeom>
        </p:spPr>
        <p:txBody>
          <a:bodyPr rtlCol="0" anchor="t"/>
          <a:lstStyle>
            <a:lvl1pPr algn="ctr" defTabSz="914400" rtl="0" eaLnBrk="1" latinLnBrk="0" hangingPunct="1">
              <a:lnSpc>
                <a:spcPct val="90000"/>
              </a:lnSpc>
              <a:spcBef>
                <a:spcPct val="0"/>
              </a:spcBef>
              <a:buNone/>
              <a:defRPr sz="3200" kern="1200" cap="all" spc="200" baseline="0">
                <a:solidFill>
                  <a:schemeClr val="accent4"/>
                </a:solidFill>
                <a:latin typeface="Meiryo UI" panose="020B0604030504040204" pitchFamily="50" charset="-128"/>
                <a:ea typeface="Meiryo UI" panose="020B0604030504040204" pitchFamily="50" charset="-128"/>
                <a:cs typeface="+mj-cs"/>
              </a:defRPr>
            </a:lvl1pPr>
          </a:lstStyle>
          <a:p>
            <a:pPr algn="l">
              <a:lnSpc>
                <a:spcPct val="150000"/>
              </a:lnSpc>
            </a:pPr>
            <a:r>
              <a:rPr lang="ja-JP" altLang="en-US" sz="2400" dirty="0">
                <a:solidFill>
                  <a:schemeClr val="bg1">
                    <a:lumMod val="50000"/>
                  </a:schemeClr>
                </a:solidFill>
                <a:latin typeface="HGSｺﾞｼｯｸE" panose="020B0900000000000000" pitchFamily="50" charset="-128"/>
                <a:ea typeface="HGSｺﾞｼｯｸE" panose="020B0900000000000000" pitchFamily="50" charset="-128"/>
              </a:rPr>
              <a:t>路面ソーラーについて③</a:t>
            </a:r>
          </a:p>
        </p:txBody>
      </p:sp>
      <p:sp>
        <p:nvSpPr>
          <p:cNvPr id="36" name="テキスト ボックス 35"/>
          <p:cNvSpPr txBox="1"/>
          <p:nvPr/>
        </p:nvSpPr>
        <p:spPr>
          <a:xfrm>
            <a:off x="254861" y="913600"/>
            <a:ext cx="8660239" cy="707886"/>
          </a:xfrm>
          <a:prstGeom prst="rect">
            <a:avLst/>
          </a:prstGeom>
          <a:noFill/>
        </p:spPr>
        <p:txBody>
          <a:bodyPr wrap="square" rtlCol="0">
            <a:spAutoFit/>
          </a:bodyPr>
          <a:lstStyle/>
          <a:p>
            <a:r>
              <a:rPr kumimoji="1" lang="ja-JP" altLang="en-US" sz="4000" b="1" dirty="0">
                <a:solidFill>
                  <a:srgbClr val="0070C0"/>
                </a:solidFill>
                <a:latin typeface="Meiryo UI" panose="020B0604030504040204" pitchFamily="50" charset="-128"/>
                <a:ea typeface="Meiryo UI" panose="020B0604030504040204" pitchFamily="50" charset="-128"/>
              </a:rPr>
              <a:t>路面ソーラー（</a:t>
            </a:r>
            <a:r>
              <a:rPr kumimoji="1" lang="en-US" altLang="ja-JP" sz="4000" b="1" dirty="0">
                <a:solidFill>
                  <a:srgbClr val="0070C0"/>
                </a:solidFill>
                <a:latin typeface="Meiryo UI" panose="020B0604030504040204" pitchFamily="50" charset="-128"/>
                <a:ea typeface="Meiryo UI" panose="020B0604030504040204" pitchFamily="50" charset="-128"/>
              </a:rPr>
              <a:t>1000</a:t>
            </a:r>
            <a:r>
              <a:rPr kumimoji="1" lang="ja-JP" altLang="en-US" sz="4000" b="1" dirty="0">
                <a:solidFill>
                  <a:srgbClr val="0070C0"/>
                </a:solidFill>
                <a:latin typeface="Meiryo UI" panose="020B0604030504040204" pitchFamily="50" charset="-128"/>
                <a:ea typeface="Meiryo UI" panose="020B0604030504040204" pitchFamily="50" charset="-128"/>
              </a:rPr>
              <a:t>）</a:t>
            </a:r>
            <a:endParaRPr kumimoji="1" lang="en-US" altLang="ja-JP" sz="4000" b="1" dirty="0">
              <a:solidFill>
                <a:srgbClr val="0070C0"/>
              </a:solidFill>
              <a:latin typeface="Meiryo UI" panose="020B0604030504040204" pitchFamily="50" charset="-128"/>
              <a:ea typeface="Meiryo UI" panose="020B0604030504040204" pitchFamily="50" charset="-128"/>
            </a:endParaRPr>
          </a:p>
        </p:txBody>
      </p:sp>
      <p:sp>
        <p:nvSpPr>
          <p:cNvPr id="3" name="正方形/長方形 2"/>
          <p:cNvSpPr/>
          <p:nvPr/>
        </p:nvSpPr>
        <p:spPr>
          <a:xfrm>
            <a:off x="59218" y="599189"/>
            <a:ext cx="5048177" cy="400110"/>
          </a:xfrm>
          <a:prstGeom prst="rect">
            <a:avLst/>
          </a:prstGeom>
        </p:spPr>
        <p:txBody>
          <a:bodyPr wrap="none">
            <a:spAutoFit/>
          </a:bodyPr>
          <a:lstStyle/>
          <a:p>
            <a:r>
              <a:rPr lang="ja-JP" altLang="en-US" sz="2000" dirty="0">
                <a:solidFill>
                  <a:srgbClr val="00B050"/>
                </a:solidFill>
                <a:latin typeface="Meiryo UI" panose="020B0604030504040204" pitchFamily="50" charset="-128"/>
                <a:ea typeface="Meiryo UI" panose="020B0604030504040204" pitchFamily="50" charset="-128"/>
              </a:rPr>
              <a:t>道路で発電 街にとけこむソーラーでそなえる未来</a:t>
            </a:r>
          </a:p>
        </p:txBody>
      </p:sp>
      <p:pic>
        <p:nvPicPr>
          <p:cNvPr id="2" name="図 1"/>
          <p:cNvPicPr>
            <a:picLocks noChangeAspect="1"/>
          </p:cNvPicPr>
          <p:nvPr/>
        </p:nvPicPr>
        <p:blipFill>
          <a:blip r:embed="rId4"/>
          <a:stretch>
            <a:fillRect/>
          </a:stretch>
        </p:blipFill>
        <p:spPr>
          <a:xfrm>
            <a:off x="171801" y="2924135"/>
            <a:ext cx="6692579" cy="3715273"/>
          </a:xfrm>
          <a:prstGeom prst="rect">
            <a:avLst/>
          </a:prstGeom>
        </p:spPr>
      </p:pic>
      <p:sp>
        <p:nvSpPr>
          <p:cNvPr id="8" name="正方形/長方形 7"/>
          <p:cNvSpPr/>
          <p:nvPr/>
        </p:nvSpPr>
        <p:spPr>
          <a:xfrm>
            <a:off x="254861" y="1624123"/>
            <a:ext cx="11937139" cy="1200329"/>
          </a:xfrm>
          <a:prstGeom prst="rect">
            <a:avLst/>
          </a:prstGeom>
        </p:spPr>
        <p:txBody>
          <a:bodyPr wrap="square">
            <a:spAutoFit/>
          </a:bodyPr>
          <a:lstStyle/>
          <a:p>
            <a:r>
              <a:rPr lang="ja-JP" altLang="en-US" dirty="0">
                <a:solidFill>
                  <a:srgbClr val="231815"/>
                </a:solidFill>
                <a:latin typeface="Meiryo UI" panose="020B0604030504040204" pitchFamily="50" charset="-128"/>
                <a:ea typeface="Meiryo UI" panose="020B0604030504040204" pitchFamily="50" charset="-128"/>
              </a:rPr>
              <a:t>路面ソーラー（</a:t>
            </a:r>
            <a:r>
              <a:rPr lang="en-US" altLang="ja-JP" dirty="0">
                <a:solidFill>
                  <a:srgbClr val="231815"/>
                </a:solidFill>
                <a:latin typeface="Meiryo UI" panose="020B0604030504040204" pitchFamily="50" charset="-128"/>
                <a:ea typeface="Meiryo UI" panose="020B0604030504040204" pitchFamily="50" charset="-128"/>
              </a:rPr>
              <a:t>1000</a:t>
            </a:r>
            <a:r>
              <a:rPr lang="ja-JP" altLang="en-US" dirty="0">
                <a:solidFill>
                  <a:srgbClr val="231815"/>
                </a:solidFill>
                <a:latin typeface="Meiryo UI" panose="020B0604030504040204" pitchFamily="50" charset="-128"/>
                <a:ea typeface="Meiryo UI" panose="020B0604030504040204" pitchFamily="50" charset="-128"/>
              </a:rPr>
              <a:t>）は</a:t>
            </a:r>
            <a:r>
              <a:rPr lang="ja-JP" altLang="en-US" dirty="0">
                <a:solidFill>
                  <a:srgbClr val="0070C0"/>
                </a:solidFill>
                <a:latin typeface="Meiryo UI" panose="020B0604030504040204" pitchFamily="50" charset="-128"/>
                <a:ea typeface="Meiryo UI" panose="020B0604030504040204" pitchFamily="50" charset="-128"/>
              </a:rPr>
              <a:t>「発電効率の向上」「車両走行に対する耐久性の向上」 「大型化によるコストダウン」</a:t>
            </a:r>
            <a:r>
              <a:rPr lang="ja-JP" altLang="en-US" dirty="0">
                <a:latin typeface="Meiryo UI" panose="020B0604030504040204" pitchFamily="50" charset="-128"/>
                <a:ea typeface="Meiryo UI" panose="020B0604030504040204" pitchFamily="50" charset="-128"/>
              </a:rPr>
              <a:t>をコンセプト</a:t>
            </a:r>
            <a:r>
              <a:rPr lang="ja-JP" altLang="en-US" dirty="0">
                <a:solidFill>
                  <a:srgbClr val="231815"/>
                </a:solidFill>
                <a:latin typeface="Meiryo UI" panose="020B0604030504040204" pitchFamily="50" charset="-128"/>
                <a:ea typeface="Meiryo UI" panose="020B0604030504040204" pitchFamily="50" charset="-128"/>
              </a:rPr>
              <a:t>に開発した舗装型太陽光パネルです。</a:t>
            </a:r>
            <a:r>
              <a:rPr lang="ja-JP" altLang="en-US" dirty="0">
                <a:latin typeface="Meiryo UI" panose="020B0604030504040204" pitchFamily="50" charset="-128"/>
                <a:ea typeface="Meiryo UI" panose="020B0604030504040204" pitchFamily="50" charset="-128"/>
              </a:rPr>
              <a:t>使用セルを</a:t>
            </a:r>
            <a:r>
              <a:rPr lang="en-US" altLang="ja-JP" dirty="0">
                <a:latin typeface="Meiryo UI" panose="020B0604030504040204" pitchFamily="50" charset="-128"/>
                <a:ea typeface="Meiryo UI" panose="020B0604030504040204" pitchFamily="50" charset="-128"/>
              </a:rPr>
              <a:t>N</a:t>
            </a:r>
            <a:r>
              <a:rPr lang="ja-JP" altLang="en-US" dirty="0">
                <a:latin typeface="Meiryo UI" panose="020B0604030504040204" pitchFamily="50" charset="-128"/>
                <a:ea typeface="Meiryo UI" panose="020B0604030504040204" pitchFamily="50" charset="-128"/>
              </a:rPr>
              <a:t>型</a:t>
            </a:r>
            <a:r>
              <a:rPr lang="en-US" altLang="ja-JP" dirty="0" err="1">
                <a:latin typeface="Meiryo UI" panose="020B0604030504040204" pitchFamily="50" charset="-128"/>
                <a:ea typeface="Meiryo UI" panose="020B0604030504040204" pitchFamily="50" charset="-128"/>
              </a:rPr>
              <a:t>TOPCon</a:t>
            </a:r>
            <a:r>
              <a:rPr lang="ja-JP" altLang="en-US" dirty="0">
                <a:latin typeface="Meiryo UI" panose="020B0604030504040204" pitchFamily="50" charset="-128"/>
                <a:ea typeface="Meiryo UI" panose="020B0604030504040204" pitchFamily="50" charset="-128"/>
              </a:rPr>
              <a:t>に変更し発電効率を向上するとともに、コンクリート平板の厚みを増加させるなど車両走行への耐久性を向上しました。</a:t>
            </a:r>
          </a:p>
          <a:p>
            <a:r>
              <a:rPr lang="ja-JP" altLang="en-US" dirty="0">
                <a:latin typeface="Meiryo UI" panose="020B0604030504040204" pitchFamily="50" charset="-128"/>
                <a:ea typeface="Meiryo UI" panose="020B0604030504040204" pitchFamily="50" charset="-128"/>
              </a:rPr>
              <a:t>平面駐車場や屋上駐車場・公園などの設置に最適です。</a:t>
            </a:r>
          </a:p>
        </p:txBody>
      </p:sp>
      <p:sp>
        <p:nvSpPr>
          <p:cNvPr id="5" name="スライド番号プレースホルダー 4"/>
          <p:cNvSpPr>
            <a:spLocks noGrp="1"/>
          </p:cNvSpPr>
          <p:nvPr>
            <p:ph type="sldNum" sz="quarter" idx="12"/>
          </p:nvPr>
        </p:nvSpPr>
        <p:spPr/>
        <p:txBody>
          <a:bodyPr/>
          <a:lstStyle/>
          <a:p>
            <a:fld id="{F91729D4-A164-47A3-830D-E792BCE699E4}" type="slidenum">
              <a:rPr lang="en-US" altLang="ja-JP" noProof="0" smtClean="0"/>
              <a:pPr/>
              <a:t>7</a:t>
            </a:fld>
            <a:endParaRPr lang="ja-JP" altLang="en-US" noProof="0" dirty="0"/>
          </a:p>
        </p:txBody>
      </p:sp>
      <p:graphicFrame>
        <p:nvGraphicFramePr>
          <p:cNvPr id="10" name="表 9"/>
          <p:cNvGraphicFramePr>
            <a:graphicFrameLocks noGrp="1"/>
          </p:cNvGraphicFramePr>
          <p:nvPr>
            <p:extLst>
              <p:ext uri="{D42A27DB-BD31-4B8C-83A1-F6EECF244321}">
                <p14:modId xmlns:p14="http://schemas.microsoft.com/office/powerpoint/2010/main" val="530061795"/>
              </p:ext>
            </p:extLst>
          </p:nvPr>
        </p:nvGraphicFramePr>
        <p:xfrm>
          <a:off x="6936423" y="3258997"/>
          <a:ext cx="5024753" cy="2938546"/>
        </p:xfrm>
        <a:graphic>
          <a:graphicData uri="http://schemas.openxmlformats.org/drawingml/2006/table">
            <a:tbl>
              <a:tblPr firstCol="1" bandRow="1">
                <a:tableStyleId>{5C22544A-7EE6-4342-B048-85BDC9FD1C3A}</a:tableStyleId>
              </a:tblPr>
              <a:tblGrid>
                <a:gridCol w="1924159">
                  <a:extLst>
                    <a:ext uri="{9D8B030D-6E8A-4147-A177-3AD203B41FA5}">
                      <a16:colId xmlns:a16="http://schemas.microsoft.com/office/drawing/2014/main" val="311293114"/>
                    </a:ext>
                  </a:extLst>
                </a:gridCol>
                <a:gridCol w="3100594">
                  <a:extLst>
                    <a:ext uri="{9D8B030D-6E8A-4147-A177-3AD203B41FA5}">
                      <a16:colId xmlns:a16="http://schemas.microsoft.com/office/drawing/2014/main" val="4282371020"/>
                    </a:ext>
                  </a:extLst>
                </a:gridCol>
              </a:tblGrid>
              <a:tr h="403944">
                <a:tc>
                  <a:txBody>
                    <a:bodyPr/>
                    <a:lstStyle/>
                    <a:p>
                      <a:pPr algn="dist"/>
                      <a:r>
                        <a:rPr kumimoji="1" lang="ja-JP" altLang="en-US" sz="1400" b="0" dirty="0">
                          <a:solidFill>
                            <a:schemeClr val="tx1"/>
                          </a:solidFill>
                          <a:latin typeface="Meiryo UI" panose="020B0604030504040204" pitchFamily="50" charset="-128"/>
                          <a:ea typeface="Meiryo UI" panose="020B0604030504040204" pitchFamily="50" charset="-128"/>
                        </a:rPr>
                        <a:t>製品サイズ</a:t>
                      </a:r>
                      <a:r>
                        <a:rPr kumimoji="1" lang="en-US" altLang="ja-JP" sz="1400" b="0" dirty="0">
                          <a:solidFill>
                            <a:schemeClr val="tx1"/>
                          </a:solidFill>
                          <a:latin typeface="Meiryo UI" panose="020B0604030504040204" pitchFamily="50" charset="-128"/>
                          <a:ea typeface="Meiryo UI" panose="020B0604030504040204" pitchFamily="50" charset="-128"/>
                        </a:rPr>
                        <a:t>(</a:t>
                      </a:r>
                      <a:r>
                        <a:rPr kumimoji="1" lang="ja-JP" altLang="en-US" sz="1400" b="0" dirty="0">
                          <a:solidFill>
                            <a:schemeClr val="tx1"/>
                          </a:solidFill>
                          <a:latin typeface="Meiryo UI" panose="020B0604030504040204" pitchFamily="50" charset="-128"/>
                          <a:ea typeface="Meiryo UI" panose="020B0604030504040204" pitchFamily="50" charset="-128"/>
                        </a:rPr>
                        <a:t>㎜</a:t>
                      </a:r>
                      <a:r>
                        <a:rPr kumimoji="1" lang="en-US" altLang="ja-JP" sz="1400" b="0" dirty="0">
                          <a:solidFill>
                            <a:schemeClr val="tx1"/>
                          </a:solidFill>
                          <a:latin typeface="Meiryo UI" panose="020B0604030504040204" pitchFamily="50" charset="-128"/>
                          <a:ea typeface="Meiryo UI" panose="020B0604030504040204" pitchFamily="50" charset="-128"/>
                        </a:rPr>
                        <a:t>)</a:t>
                      </a:r>
                      <a:r>
                        <a:rPr kumimoji="1" lang="ja-JP" altLang="en-US" sz="1400" b="0" dirty="0">
                          <a:solidFill>
                            <a:schemeClr val="tx1"/>
                          </a:solidFill>
                          <a:latin typeface="Meiryo UI" panose="020B0604030504040204" pitchFamily="50" charset="-128"/>
                          <a:ea typeface="Meiryo UI" panose="020B0604030504040204" pitchFamily="50" charset="-128"/>
                        </a:rPr>
                        <a:t>・重量</a:t>
                      </a:r>
                    </a:p>
                  </a:txBody>
                  <a:tcPr anchor="ctr">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solidFill>
                            <a:schemeClr val="tx1"/>
                          </a:solidFill>
                          <a:latin typeface="Meiryo UI" panose="020B0604030504040204" pitchFamily="50" charset="-128"/>
                          <a:ea typeface="Meiryo UI" panose="020B0604030504040204" pitchFamily="50" charset="-128"/>
                        </a:rPr>
                        <a:t>996×996×60</a:t>
                      </a:r>
                      <a:r>
                        <a:rPr kumimoji="1" lang="ja-JP" altLang="en-US" sz="1400" dirty="0">
                          <a:solidFill>
                            <a:schemeClr val="tx1"/>
                          </a:solidFill>
                          <a:latin typeface="Meiryo UI" panose="020B0604030504040204" pitchFamily="50" charset="-128"/>
                          <a:ea typeface="Meiryo UI" panose="020B0604030504040204" pitchFamily="50" charset="-128"/>
                        </a:rPr>
                        <a:t>　</a:t>
                      </a:r>
                      <a:r>
                        <a:rPr kumimoji="1" lang="en-US" altLang="ja-JP" sz="1400">
                          <a:solidFill>
                            <a:schemeClr val="tx1"/>
                          </a:solidFill>
                          <a:latin typeface="Meiryo UI" panose="020B0604030504040204" pitchFamily="50" charset="-128"/>
                          <a:ea typeface="Meiryo UI" panose="020B0604030504040204" pitchFamily="50" charset="-128"/>
                        </a:rPr>
                        <a:t>120</a:t>
                      </a:r>
                      <a:r>
                        <a:rPr kumimoji="1" lang="ja-JP" altLang="en-US" sz="1400">
                          <a:solidFill>
                            <a:schemeClr val="tx1"/>
                          </a:solidFill>
                          <a:latin typeface="Meiryo UI" panose="020B0604030504040204" pitchFamily="50" charset="-128"/>
                          <a:ea typeface="Meiryo UI" panose="020B0604030504040204" pitchFamily="50" charset="-128"/>
                        </a:rPr>
                        <a:t>㎏</a:t>
                      </a:r>
                      <a:endParaRPr kumimoji="1" lang="ja-JP" altLang="en-US" sz="1400" dirty="0">
                        <a:solidFill>
                          <a:schemeClr val="tx1"/>
                        </a:solidFill>
                        <a:latin typeface="Meiryo UI" panose="020B0604030504040204" pitchFamily="50" charset="-128"/>
                        <a:ea typeface="Meiryo UI" panose="020B0604030504040204" pitchFamily="50" charset="-128"/>
                      </a:endParaRPr>
                    </a:p>
                    <a:p>
                      <a:r>
                        <a:rPr kumimoji="1" lang="en-US" altLang="ja-JP" sz="1400" dirty="0">
                          <a:solidFill>
                            <a:schemeClr val="tx1"/>
                          </a:solidFill>
                          <a:latin typeface="Meiryo UI" panose="020B0604030504040204" pitchFamily="50" charset="-128"/>
                          <a:ea typeface="Meiryo UI" panose="020B0604030504040204" pitchFamily="50" charset="-128"/>
                        </a:rPr>
                        <a:t>996×996×80</a:t>
                      </a:r>
                      <a:r>
                        <a:rPr kumimoji="1" lang="ja-JP" altLang="en-US" sz="1400" dirty="0">
                          <a:solidFill>
                            <a:schemeClr val="tx1"/>
                          </a:solidFill>
                          <a:latin typeface="Meiryo UI" panose="020B0604030504040204" pitchFamily="50" charset="-128"/>
                          <a:ea typeface="Meiryo UI" panose="020B0604030504040204" pitchFamily="50" charset="-128"/>
                        </a:rPr>
                        <a:t>　</a:t>
                      </a:r>
                      <a:r>
                        <a:rPr kumimoji="1" lang="en-US" altLang="ja-JP" sz="1400" dirty="0">
                          <a:solidFill>
                            <a:schemeClr val="tx1"/>
                          </a:solidFill>
                          <a:latin typeface="Meiryo UI" panose="020B0604030504040204" pitchFamily="50" charset="-128"/>
                          <a:ea typeface="Meiryo UI" panose="020B0604030504040204" pitchFamily="50" charset="-128"/>
                        </a:rPr>
                        <a:t>160</a:t>
                      </a:r>
                      <a:r>
                        <a:rPr kumimoji="1" lang="ja-JP" altLang="en-US" sz="1400" dirty="0">
                          <a:solidFill>
                            <a:schemeClr val="tx1"/>
                          </a:solidFill>
                          <a:latin typeface="Meiryo UI" panose="020B0604030504040204" pitchFamily="50" charset="-128"/>
                          <a:ea typeface="Meiryo UI" panose="020B0604030504040204" pitchFamily="50" charset="-128"/>
                        </a:rPr>
                        <a:t>㎏</a:t>
                      </a:r>
                    </a:p>
                  </a:txBody>
                  <a:tcPr anchor="ctr"/>
                </a:tc>
                <a:extLst>
                  <a:ext uri="{0D108BD9-81ED-4DB2-BD59-A6C34878D82A}">
                    <a16:rowId xmlns:a16="http://schemas.microsoft.com/office/drawing/2014/main" val="3908792849"/>
                  </a:ext>
                </a:extLst>
              </a:tr>
              <a:tr h="400666">
                <a:tc>
                  <a:txBody>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Meiryo UI" panose="020B0604030504040204" pitchFamily="50" charset="-128"/>
                          <a:ea typeface="Meiryo UI" panose="020B0604030504040204" pitchFamily="50" charset="-128"/>
                        </a:rPr>
                        <a:t>ソーラーパネルサイズ</a:t>
                      </a:r>
                      <a:r>
                        <a:rPr kumimoji="1" lang="en-US" altLang="ja-JP" sz="1400" b="0" dirty="0">
                          <a:solidFill>
                            <a:schemeClr val="tx1"/>
                          </a:solidFill>
                          <a:latin typeface="Meiryo UI" panose="020B0604030504040204" pitchFamily="50" charset="-128"/>
                          <a:ea typeface="Meiryo UI" panose="020B0604030504040204" pitchFamily="50" charset="-128"/>
                        </a:rPr>
                        <a:t>(</a:t>
                      </a:r>
                      <a:r>
                        <a:rPr kumimoji="1" lang="ja-JP" altLang="en-US" sz="1400" b="0" dirty="0">
                          <a:solidFill>
                            <a:schemeClr val="tx1"/>
                          </a:solidFill>
                          <a:latin typeface="Meiryo UI" panose="020B0604030504040204" pitchFamily="50" charset="-128"/>
                          <a:ea typeface="Meiryo UI" panose="020B0604030504040204" pitchFamily="50" charset="-128"/>
                        </a:rPr>
                        <a:t>㎜</a:t>
                      </a:r>
                      <a:r>
                        <a:rPr kumimoji="1" lang="en-US" altLang="ja-JP" sz="1400" b="0" dirty="0">
                          <a:solidFill>
                            <a:schemeClr val="tx1"/>
                          </a:solidFill>
                          <a:latin typeface="Meiryo UI" panose="020B0604030504040204" pitchFamily="50" charset="-128"/>
                          <a:ea typeface="Meiryo UI" panose="020B0604030504040204" pitchFamily="50" charset="-128"/>
                        </a:rPr>
                        <a:t>)</a:t>
                      </a:r>
                      <a:endParaRPr kumimoji="1" lang="ja-JP" altLang="en-US" sz="1400" b="0" dirty="0">
                        <a:solidFill>
                          <a:schemeClr val="tx1"/>
                        </a:solidFill>
                        <a:latin typeface="Meiryo UI" panose="020B0604030504040204" pitchFamily="50" charset="-128"/>
                        <a:ea typeface="Meiryo UI" panose="020B0604030504040204" pitchFamily="50" charset="-128"/>
                      </a:endParaRPr>
                    </a:p>
                  </a:txBody>
                  <a:tcPr anchor="ctr">
                    <a:solidFill>
                      <a:schemeClr val="accent1">
                        <a:lumMod val="60000"/>
                        <a:lumOff val="40000"/>
                      </a:schemeClr>
                    </a:solidFill>
                  </a:tcPr>
                </a:tc>
                <a:tc>
                  <a:txBody>
                    <a:bodyPr/>
                    <a:lstStyle/>
                    <a:p>
                      <a:r>
                        <a:rPr kumimoji="1" lang="en-US" altLang="ja-JP" sz="1400" dirty="0">
                          <a:solidFill>
                            <a:schemeClr val="tx1"/>
                          </a:solidFill>
                          <a:latin typeface="Meiryo UI" panose="020B0604030504040204" pitchFamily="50" charset="-128"/>
                          <a:ea typeface="Meiryo UI" panose="020B0604030504040204" pitchFamily="50" charset="-128"/>
                        </a:rPr>
                        <a:t>895×895(</a:t>
                      </a:r>
                      <a:r>
                        <a:rPr kumimoji="1" lang="ja-JP" altLang="en-US" sz="1400" dirty="0">
                          <a:solidFill>
                            <a:schemeClr val="tx1"/>
                          </a:solidFill>
                          <a:latin typeface="Meiryo UI" panose="020B0604030504040204" pitchFamily="50" charset="-128"/>
                          <a:ea typeface="Meiryo UI" panose="020B0604030504040204" pitchFamily="50" charset="-128"/>
                        </a:rPr>
                        <a:t>強化</a:t>
                      </a:r>
                      <a:r>
                        <a:rPr kumimoji="1" lang="en-US" altLang="ja-JP" sz="1400" dirty="0">
                          <a:solidFill>
                            <a:schemeClr val="tx1"/>
                          </a:solidFill>
                          <a:latin typeface="Meiryo UI" panose="020B0604030504040204" pitchFamily="50" charset="-128"/>
                          <a:ea typeface="Meiryo UI" panose="020B0604030504040204" pitchFamily="50" charset="-128"/>
                        </a:rPr>
                        <a:t>5</a:t>
                      </a:r>
                      <a:r>
                        <a:rPr kumimoji="1" lang="ja-JP" altLang="en-US" sz="1400" dirty="0">
                          <a:solidFill>
                            <a:schemeClr val="tx1"/>
                          </a:solidFill>
                          <a:latin typeface="Meiryo UI" panose="020B0604030504040204" pitchFamily="50" charset="-128"/>
                          <a:ea typeface="Meiryo UI" panose="020B0604030504040204" pitchFamily="50" charset="-128"/>
                        </a:rPr>
                        <a:t>㎜合わせガラス</a:t>
                      </a:r>
                      <a:r>
                        <a:rPr kumimoji="1" lang="en-US" altLang="ja-JP" sz="1400" dirty="0">
                          <a:solidFill>
                            <a:schemeClr val="tx1"/>
                          </a:solidFill>
                          <a:latin typeface="Meiryo UI" panose="020B0604030504040204" pitchFamily="50" charset="-128"/>
                          <a:ea typeface="Meiryo UI" panose="020B0604030504040204" pitchFamily="50" charset="-128"/>
                        </a:rPr>
                        <a:t>)</a:t>
                      </a:r>
                      <a:endParaRPr kumimoji="1" lang="ja-JP" altLang="en-US" sz="1400" dirty="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913496756"/>
                  </a:ext>
                </a:extLst>
              </a:tr>
              <a:tr h="403944">
                <a:tc>
                  <a:txBody>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Meiryo UI" panose="020B0604030504040204" pitchFamily="50" charset="-128"/>
                          <a:ea typeface="Meiryo UI" panose="020B0604030504040204" pitchFamily="50" charset="-128"/>
                        </a:rPr>
                        <a:t>使用セル</a:t>
                      </a:r>
                    </a:p>
                  </a:txBody>
                  <a:tcPr anchor="ctr">
                    <a:solidFill>
                      <a:schemeClr val="accent1">
                        <a:lumMod val="60000"/>
                        <a:lumOff val="40000"/>
                      </a:schemeClr>
                    </a:solidFill>
                  </a:tcPr>
                </a:tc>
                <a:tc>
                  <a:txBody>
                    <a:bodyPr/>
                    <a:lstStyle/>
                    <a:p>
                      <a:r>
                        <a:rPr kumimoji="1" lang="en-US" altLang="ja-JP" sz="1400" dirty="0">
                          <a:solidFill>
                            <a:schemeClr val="tx1"/>
                          </a:solidFill>
                          <a:latin typeface="Meiryo UI" panose="020B0604030504040204" pitchFamily="50" charset="-128"/>
                          <a:ea typeface="Meiryo UI" panose="020B0604030504040204" pitchFamily="50" charset="-128"/>
                        </a:rPr>
                        <a:t>N</a:t>
                      </a:r>
                      <a:r>
                        <a:rPr kumimoji="1" lang="ja-JP" altLang="en-US" sz="1400" dirty="0">
                          <a:solidFill>
                            <a:schemeClr val="tx1"/>
                          </a:solidFill>
                          <a:latin typeface="Meiryo UI" panose="020B0604030504040204" pitchFamily="50" charset="-128"/>
                          <a:ea typeface="Meiryo UI" panose="020B0604030504040204" pitchFamily="50" charset="-128"/>
                        </a:rPr>
                        <a:t>型</a:t>
                      </a:r>
                      <a:r>
                        <a:rPr kumimoji="1" lang="en-US" altLang="ja-JP" sz="1400" dirty="0" err="1">
                          <a:solidFill>
                            <a:schemeClr val="tx1"/>
                          </a:solidFill>
                          <a:latin typeface="Meiryo UI" panose="020B0604030504040204" pitchFamily="50" charset="-128"/>
                          <a:ea typeface="Meiryo UI" panose="020B0604030504040204" pitchFamily="50" charset="-128"/>
                        </a:rPr>
                        <a:t>TOPCon</a:t>
                      </a:r>
                      <a:endParaRPr kumimoji="1" lang="ja-JP" altLang="en-US" sz="1400" dirty="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325681643"/>
                  </a:ext>
                </a:extLst>
              </a:tr>
              <a:tr h="403944">
                <a:tc>
                  <a:txBody>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Meiryo UI" panose="020B0604030504040204" pitchFamily="50" charset="-128"/>
                          <a:ea typeface="Meiryo UI" panose="020B0604030504040204" pitchFamily="50" charset="-128"/>
                        </a:rPr>
                        <a:t>発電容量</a:t>
                      </a:r>
                    </a:p>
                  </a:txBody>
                  <a:tcPr anchor="ctr">
                    <a:solidFill>
                      <a:schemeClr val="accent1">
                        <a:lumMod val="60000"/>
                        <a:lumOff val="40000"/>
                      </a:schemeClr>
                    </a:solidFill>
                  </a:tcPr>
                </a:tc>
                <a:tc>
                  <a:txBody>
                    <a:bodyPr/>
                    <a:lstStyle/>
                    <a:p>
                      <a:r>
                        <a:rPr kumimoji="1" lang="en-US" altLang="ja-JP" sz="1400" dirty="0">
                          <a:solidFill>
                            <a:schemeClr val="tx1"/>
                          </a:solidFill>
                          <a:latin typeface="Meiryo UI" panose="020B0604030504040204" pitchFamily="50" charset="-128"/>
                          <a:ea typeface="Meiryo UI" panose="020B0604030504040204" pitchFamily="50" charset="-128"/>
                        </a:rPr>
                        <a:t>120W(9.54V)</a:t>
                      </a:r>
                      <a:endParaRPr kumimoji="1" lang="ja-JP" altLang="en-US" sz="1400" dirty="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2577063093"/>
                  </a:ext>
                </a:extLst>
              </a:tr>
              <a:tr h="403944">
                <a:tc>
                  <a:txBody>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Meiryo UI" panose="020B0604030504040204" pitchFamily="50" charset="-128"/>
                          <a:ea typeface="Meiryo UI" panose="020B0604030504040204" pitchFamily="50" charset="-128"/>
                        </a:rPr>
                        <a:t>滑り抵抗値</a:t>
                      </a:r>
                    </a:p>
                  </a:txBody>
                  <a:tcPr anchor="ctr">
                    <a:solidFill>
                      <a:schemeClr val="accent1">
                        <a:lumMod val="60000"/>
                        <a:lumOff val="40000"/>
                      </a:schemeClr>
                    </a:solidFill>
                  </a:tcPr>
                </a:tc>
                <a:tc>
                  <a:txBody>
                    <a:bodyPr/>
                    <a:lstStyle/>
                    <a:p>
                      <a:r>
                        <a:rPr kumimoji="1" lang="en-US" altLang="ja-JP" sz="1400" dirty="0">
                          <a:solidFill>
                            <a:schemeClr val="tx1"/>
                          </a:solidFill>
                          <a:latin typeface="Meiryo UI" panose="020B0604030504040204" pitchFamily="50" charset="-128"/>
                          <a:ea typeface="Meiryo UI" panose="020B0604030504040204" pitchFamily="50" charset="-128"/>
                        </a:rPr>
                        <a:t>BPN60</a:t>
                      </a:r>
                      <a:r>
                        <a:rPr kumimoji="1" lang="ja-JP" altLang="en-US" sz="1400" dirty="0">
                          <a:solidFill>
                            <a:schemeClr val="tx1"/>
                          </a:solidFill>
                          <a:latin typeface="Meiryo UI" panose="020B0604030504040204" pitchFamily="50" charset="-128"/>
                          <a:ea typeface="Meiryo UI" panose="020B0604030504040204" pitchFamily="50" charset="-128"/>
                        </a:rPr>
                        <a:t>以上</a:t>
                      </a:r>
                    </a:p>
                  </a:txBody>
                  <a:tcPr anchor="ctr"/>
                </a:tc>
                <a:extLst>
                  <a:ext uri="{0D108BD9-81ED-4DB2-BD59-A6C34878D82A}">
                    <a16:rowId xmlns:a16="http://schemas.microsoft.com/office/drawing/2014/main" val="1592562451"/>
                  </a:ext>
                </a:extLst>
              </a:tr>
              <a:tr h="403944">
                <a:tc>
                  <a:txBody>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Meiryo UI" panose="020B0604030504040204" pitchFamily="50" charset="-128"/>
                          <a:ea typeface="Meiryo UI" panose="020B0604030504040204" pitchFamily="50" charset="-128"/>
                        </a:rPr>
                        <a:t>耐荷重</a:t>
                      </a:r>
                    </a:p>
                  </a:txBody>
                  <a:tcPr anchor="ctr">
                    <a:solidFill>
                      <a:schemeClr val="accent1">
                        <a:lumMod val="60000"/>
                        <a:lumOff val="40000"/>
                      </a:schemeClr>
                    </a:solidFill>
                  </a:tcPr>
                </a:tc>
                <a:tc>
                  <a:txBody>
                    <a:bodyPr/>
                    <a:lstStyle/>
                    <a:p>
                      <a:r>
                        <a:rPr kumimoji="1" lang="en-US" altLang="ja-JP" sz="1400" dirty="0">
                          <a:solidFill>
                            <a:schemeClr val="tx1"/>
                          </a:solidFill>
                          <a:latin typeface="Meiryo UI" panose="020B0604030504040204" pitchFamily="50" charset="-128"/>
                          <a:ea typeface="Meiryo UI" panose="020B0604030504040204" pitchFamily="50" charset="-128"/>
                        </a:rPr>
                        <a:t>10kN/</a:t>
                      </a:r>
                      <a:r>
                        <a:rPr kumimoji="1" lang="ja-JP" altLang="en-US" sz="1400" dirty="0">
                          <a:solidFill>
                            <a:schemeClr val="tx1"/>
                          </a:solidFill>
                          <a:latin typeface="Meiryo UI" panose="020B0604030504040204" pitchFamily="50" charset="-128"/>
                          <a:ea typeface="Meiryo UI" panose="020B0604030504040204" pitchFamily="50" charset="-128"/>
                        </a:rPr>
                        <a:t>枚</a:t>
                      </a:r>
                    </a:p>
                  </a:txBody>
                  <a:tcPr anchor="ctr"/>
                </a:tc>
                <a:extLst>
                  <a:ext uri="{0D108BD9-81ED-4DB2-BD59-A6C34878D82A}">
                    <a16:rowId xmlns:a16="http://schemas.microsoft.com/office/drawing/2014/main" val="1392181735"/>
                  </a:ext>
                </a:extLst>
              </a:tr>
              <a:tr h="403944">
                <a:tc>
                  <a:txBody>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Meiryo UI" panose="020B0604030504040204" pitchFamily="50" charset="-128"/>
                          <a:ea typeface="Meiryo UI" panose="020B0604030504040204" pitchFamily="50" charset="-128"/>
                        </a:rPr>
                        <a:t>最小連結数</a:t>
                      </a:r>
                    </a:p>
                  </a:txBody>
                  <a:tcPr anchor="ctr">
                    <a:solidFill>
                      <a:schemeClr val="accent1">
                        <a:lumMod val="60000"/>
                        <a:lumOff val="40000"/>
                      </a:schemeClr>
                    </a:solidFill>
                  </a:tcPr>
                </a:tc>
                <a:tc>
                  <a:txBody>
                    <a:bodyPr/>
                    <a:lstStyle/>
                    <a:p>
                      <a:r>
                        <a:rPr kumimoji="1" lang="en-US" altLang="ja-JP" sz="1400" dirty="0">
                          <a:solidFill>
                            <a:schemeClr val="tx1"/>
                          </a:solidFill>
                          <a:latin typeface="Meiryo UI" panose="020B0604030504040204" pitchFamily="50" charset="-128"/>
                          <a:ea typeface="Meiryo UI" panose="020B0604030504040204" pitchFamily="50" charset="-128"/>
                        </a:rPr>
                        <a:t>2</a:t>
                      </a:r>
                      <a:r>
                        <a:rPr kumimoji="1" lang="ja-JP" altLang="en-US" sz="1400" dirty="0">
                          <a:solidFill>
                            <a:schemeClr val="tx1"/>
                          </a:solidFill>
                          <a:latin typeface="Meiryo UI" panose="020B0604030504040204" pitchFamily="50" charset="-128"/>
                          <a:ea typeface="Meiryo UI" panose="020B0604030504040204" pitchFamily="50" charset="-128"/>
                        </a:rPr>
                        <a:t>枚</a:t>
                      </a:r>
                    </a:p>
                  </a:txBody>
                  <a:tcPr anchor="ctr"/>
                </a:tc>
                <a:extLst>
                  <a:ext uri="{0D108BD9-81ED-4DB2-BD59-A6C34878D82A}">
                    <a16:rowId xmlns:a16="http://schemas.microsoft.com/office/drawing/2014/main" val="3316012592"/>
                  </a:ext>
                </a:extLst>
              </a:tr>
            </a:tbl>
          </a:graphicData>
        </a:graphic>
      </p:graphicFrame>
    </p:spTree>
    <p:extLst>
      <p:ext uri="{BB962C8B-B14F-4D97-AF65-F5344CB8AC3E}">
        <p14:creationId xmlns:p14="http://schemas.microsoft.com/office/powerpoint/2010/main" val="3411567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正方形/長方形 15"/>
          <p:cNvSpPr/>
          <p:nvPr/>
        </p:nvSpPr>
        <p:spPr>
          <a:xfrm>
            <a:off x="0" y="0"/>
            <a:ext cx="12192000" cy="54868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pic>
        <p:nvPicPr>
          <p:cNvPr id="11" name="図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08867"/>
            <a:ext cx="12192000" cy="3767666"/>
          </a:xfrm>
          <a:prstGeom prst="rect">
            <a:avLst/>
          </a:prstGeom>
        </p:spPr>
      </p:pic>
      <p:sp>
        <p:nvSpPr>
          <p:cNvPr id="15" name="タイトル 18">
            <a:extLst>
              <a:ext uri="{FF2B5EF4-FFF2-40B4-BE49-F238E27FC236}">
                <a16:creationId xmlns:a16="http://schemas.microsoft.com/office/drawing/2014/main" id="{E8D036FB-049F-42B9-8221-9EAE4768947B}"/>
              </a:ext>
            </a:extLst>
          </p:cNvPr>
          <p:cNvSpPr txBox="1">
            <a:spLocks/>
          </p:cNvSpPr>
          <p:nvPr/>
        </p:nvSpPr>
        <p:spPr>
          <a:xfrm>
            <a:off x="0" y="-65643"/>
            <a:ext cx="10005895" cy="724711"/>
          </a:xfrm>
          <a:prstGeom prst="rect">
            <a:avLst/>
          </a:prstGeom>
        </p:spPr>
        <p:txBody>
          <a:bodyPr rtlCol="0" anchor="t"/>
          <a:lstStyle>
            <a:lvl1pPr algn="ctr" defTabSz="914400" rtl="0" eaLnBrk="1" latinLnBrk="0" hangingPunct="1">
              <a:lnSpc>
                <a:spcPct val="90000"/>
              </a:lnSpc>
              <a:spcBef>
                <a:spcPct val="0"/>
              </a:spcBef>
              <a:buNone/>
              <a:defRPr sz="3200" kern="1200" cap="all" spc="200" baseline="0">
                <a:solidFill>
                  <a:schemeClr val="accent4"/>
                </a:solidFill>
                <a:latin typeface="Meiryo UI" panose="020B0604030504040204" pitchFamily="50" charset="-128"/>
                <a:ea typeface="Meiryo UI" panose="020B0604030504040204" pitchFamily="50" charset="-128"/>
                <a:cs typeface="+mj-cs"/>
              </a:defRPr>
            </a:lvl1pPr>
          </a:lstStyle>
          <a:p>
            <a:pPr algn="l">
              <a:lnSpc>
                <a:spcPct val="150000"/>
              </a:lnSpc>
            </a:pPr>
            <a:r>
              <a:rPr lang="ja-JP" altLang="en-US" sz="2400" dirty="0">
                <a:solidFill>
                  <a:schemeClr val="bg1">
                    <a:lumMod val="50000"/>
                  </a:schemeClr>
                </a:solidFill>
                <a:latin typeface="HGSｺﾞｼｯｸE" panose="020B0900000000000000" pitchFamily="50" charset="-128"/>
                <a:ea typeface="HGSｺﾞｼｯｸE" panose="020B0900000000000000" pitchFamily="50" charset="-128"/>
              </a:rPr>
              <a:t>路面ソーラーの測定試験結果について①</a:t>
            </a:r>
          </a:p>
        </p:txBody>
      </p:sp>
      <p:sp>
        <p:nvSpPr>
          <p:cNvPr id="5" name="スライド番号プレースホルダー 4"/>
          <p:cNvSpPr>
            <a:spLocks noGrp="1"/>
          </p:cNvSpPr>
          <p:nvPr>
            <p:ph type="sldNum" sz="quarter" idx="12"/>
          </p:nvPr>
        </p:nvSpPr>
        <p:spPr/>
        <p:txBody>
          <a:bodyPr/>
          <a:lstStyle/>
          <a:p>
            <a:fld id="{F91729D4-A164-47A3-830D-E792BCE699E4}" type="slidenum">
              <a:rPr lang="en-US" altLang="ja-JP" noProof="0" smtClean="0"/>
              <a:pPr/>
              <a:t>8</a:t>
            </a:fld>
            <a:endParaRPr lang="ja-JP" altLang="en-US" noProof="0" dirty="0"/>
          </a:p>
        </p:txBody>
      </p:sp>
      <p:pic>
        <p:nvPicPr>
          <p:cNvPr id="10" name="図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5625" y="3658839"/>
            <a:ext cx="2133109" cy="2852472"/>
          </a:xfrm>
          <a:prstGeom prst="rect">
            <a:avLst/>
          </a:prstGeom>
        </p:spPr>
      </p:pic>
      <p:pic>
        <p:nvPicPr>
          <p:cNvPr id="12" name="図 11"/>
          <p:cNvPicPr>
            <a:picLocks noChangeAspect="1"/>
          </p:cNvPicPr>
          <p:nvPr/>
        </p:nvPicPr>
        <p:blipFill>
          <a:blip r:embed="rId5">
            <a:extLst>
              <a:ext uri="{28A0092B-C50C-407E-A947-70E740481C1C}">
                <a14:useLocalDpi xmlns:a14="http://schemas.microsoft.com/office/drawing/2010/main" val="0"/>
              </a:ext>
            </a:extLst>
          </a:blip>
          <a:srcRect b="6508"/>
          <a:stretch/>
        </p:blipFill>
        <p:spPr>
          <a:xfrm>
            <a:off x="2416741" y="3658840"/>
            <a:ext cx="3804756" cy="2677696"/>
          </a:xfrm>
          <a:prstGeom prst="rect">
            <a:avLst/>
          </a:prstGeom>
        </p:spPr>
      </p:pic>
      <p:pic>
        <p:nvPicPr>
          <p:cNvPr id="3" name="図 2">
            <a:extLst>
              <a:ext uri="{FF2B5EF4-FFF2-40B4-BE49-F238E27FC236}">
                <a16:creationId xmlns:a16="http://schemas.microsoft.com/office/drawing/2014/main" id="{1ECB6CE5-49DF-4234-701E-2E41F5BCAE2D}"/>
              </a:ext>
            </a:extLst>
          </p:cNvPr>
          <p:cNvPicPr>
            <a:picLocks noChangeAspect="1"/>
          </p:cNvPicPr>
          <p:nvPr/>
        </p:nvPicPr>
        <p:blipFill>
          <a:blip r:embed="rId6"/>
          <a:srcRect r="12763"/>
          <a:stretch/>
        </p:blipFill>
        <p:spPr>
          <a:xfrm>
            <a:off x="6432726" y="1659141"/>
            <a:ext cx="2508172" cy="1934297"/>
          </a:xfrm>
          <a:prstGeom prst="rect">
            <a:avLst/>
          </a:prstGeom>
        </p:spPr>
      </p:pic>
      <p:pic>
        <p:nvPicPr>
          <p:cNvPr id="6" name="図 5">
            <a:extLst>
              <a:ext uri="{FF2B5EF4-FFF2-40B4-BE49-F238E27FC236}">
                <a16:creationId xmlns:a16="http://schemas.microsoft.com/office/drawing/2014/main" id="{50AE20AD-2CDE-DA86-0E41-9056F4792BC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19842" y="4285821"/>
            <a:ext cx="3367328" cy="1421075"/>
          </a:xfrm>
          <a:prstGeom prst="rect">
            <a:avLst/>
          </a:prstGeom>
        </p:spPr>
      </p:pic>
      <p:sp>
        <p:nvSpPr>
          <p:cNvPr id="7" name="テキスト ボックス 6">
            <a:extLst>
              <a:ext uri="{FF2B5EF4-FFF2-40B4-BE49-F238E27FC236}">
                <a16:creationId xmlns:a16="http://schemas.microsoft.com/office/drawing/2014/main" id="{396E69A6-45AF-9378-8759-832358C64A99}"/>
              </a:ext>
            </a:extLst>
          </p:cNvPr>
          <p:cNvSpPr txBox="1"/>
          <p:nvPr/>
        </p:nvSpPr>
        <p:spPr>
          <a:xfrm>
            <a:off x="165625" y="941676"/>
            <a:ext cx="5625569" cy="461665"/>
          </a:xfrm>
          <a:prstGeom prst="rect">
            <a:avLst/>
          </a:prstGeom>
          <a:noFill/>
        </p:spPr>
        <p:txBody>
          <a:bodyPr wrap="square" rtlCol="0">
            <a:spAutoFit/>
          </a:bodyPr>
          <a:lstStyle/>
          <a:p>
            <a:r>
              <a:rPr kumimoji="1" lang="ja-JP" altLang="en-US" sz="1200" dirty="0">
                <a:latin typeface="Meiryo UI" panose="020B0604030504040204" pitchFamily="50" charset="-128"/>
                <a:ea typeface="Meiryo UI" panose="020B0604030504040204" pitchFamily="50" charset="-128"/>
              </a:rPr>
              <a:t>路面ソーラー全面に対し、厚さ</a:t>
            </a:r>
            <a:r>
              <a:rPr kumimoji="1" lang="en-US" altLang="ja-JP" sz="1200" dirty="0">
                <a:latin typeface="Meiryo UI" panose="020B0604030504040204" pitchFamily="50" charset="-128"/>
                <a:ea typeface="Meiryo UI" panose="020B0604030504040204" pitchFamily="50" charset="-128"/>
              </a:rPr>
              <a:t>3mm</a:t>
            </a:r>
            <a:r>
              <a:rPr kumimoji="1" lang="ja-JP" altLang="en-US" sz="1200" dirty="0">
                <a:latin typeface="Meiryo UI" panose="020B0604030504040204" pitchFamily="50" charset="-128"/>
                <a:ea typeface="Meiryo UI" panose="020B0604030504040204" pitchFamily="50" charset="-128"/>
              </a:rPr>
              <a:t>のゴム板と厚さ</a:t>
            </a:r>
            <a:r>
              <a:rPr kumimoji="1" lang="en-US" altLang="ja-JP" sz="1200" dirty="0">
                <a:latin typeface="Meiryo UI" panose="020B0604030504040204" pitchFamily="50" charset="-128"/>
                <a:ea typeface="Meiryo UI" panose="020B0604030504040204" pitchFamily="50" charset="-128"/>
              </a:rPr>
              <a:t>16mm</a:t>
            </a:r>
            <a:r>
              <a:rPr kumimoji="1" lang="ja-JP" altLang="en-US" sz="1200" dirty="0">
                <a:latin typeface="Meiryo UI" panose="020B0604030504040204" pitchFamily="50" charset="-128"/>
                <a:ea typeface="Meiryo UI" panose="020B0604030504040204" pitchFamily="50" charset="-128"/>
              </a:rPr>
              <a:t>の鋼板介して</a:t>
            </a:r>
            <a:r>
              <a:rPr kumimoji="1" lang="en-US" altLang="ja-JP" sz="1200" dirty="0">
                <a:latin typeface="Meiryo UI" panose="020B0604030504040204" pitchFamily="50" charset="-128"/>
                <a:ea typeface="Meiryo UI" panose="020B0604030504040204" pitchFamily="50" charset="-128"/>
              </a:rPr>
              <a:t>50kN</a:t>
            </a:r>
            <a:r>
              <a:rPr kumimoji="1" lang="ja-JP" altLang="en-US" sz="1200" dirty="0">
                <a:latin typeface="Meiryo UI" panose="020B0604030504040204" pitchFamily="50" charset="-128"/>
                <a:ea typeface="Meiryo UI" panose="020B0604030504040204" pitchFamily="50" charset="-128"/>
              </a:rPr>
              <a:t>載荷した。</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その結果、路面ソーラーに破損は認められなかった。</a:t>
            </a:r>
            <a:endParaRPr kumimoji="1" lang="en-US" altLang="ja-JP" sz="1200" dirty="0">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B64D038B-E9AE-7D7B-3BA6-5C6383791360}"/>
              </a:ext>
            </a:extLst>
          </p:cNvPr>
          <p:cNvSpPr txBox="1"/>
          <p:nvPr/>
        </p:nvSpPr>
        <p:spPr>
          <a:xfrm>
            <a:off x="75031" y="627104"/>
            <a:ext cx="4183379" cy="338554"/>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■載荷試験機による耐荷重試験の結果</a:t>
            </a:r>
            <a:endParaRPr kumimoji="1" lang="en-US" altLang="ja-JP" sz="1600" dirty="0">
              <a:latin typeface="Meiryo UI" panose="020B0604030504040204" pitchFamily="50" charset="-128"/>
              <a:ea typeface="Meiryo UI" panose="020B0604030504040204" pitchFamily="50" charset="-128"/>
            </a:endParaRPr>
          </a:p>
        </p:txBody>
      </p:sp>
      <p:pic>
        <p:nvPicPr>
          <p:cNvPr id="9" name="図 8">
            <a:extLst>
              <a:ext uri="{FF2B5EF4-FFF2-40B4-BE49-F238E27FC236}">
                <a16:creationId xmlns:a16="http://schemas.microsoft.com/office/drawing/2014/main" id="{1BBFEF8F-CC67-C9E0-1430-00F9987077E2}"/>
              </a:ext>
            </a:extLst>
          </p:cNvPr>
          <p:cNvPicPr>
            <a:picLocks noChangeAspect="1"/>
          </p:cNvPicPr>
          <p:nvPr/>
        </p:nvPicPr>
        <p:blipFill>
          <a:blip r:embed="rId8">
            <a:extLst>
              <a:ext uri="{28A0092B-C50C-407E-A947-70E740481C1C}">
                <a14:useLocalDpi xmlns:a14="http://schemas.microsoft.com/office/drawing/2010/main" val="0"/>
              </a:ext>
            </a:extLst>
          </a:blip>
          <a:srcRect r="4798"/>
          <a:stretch/>
        </p:blipFill>
        <p:spPr>
          <a:xfrm>
            <a:off x="207853" y="1397183"/>
            <a:ext cx="1958867" cy="1417443"/>
          </a:xfrm>
          <a:prstGeom prst="rect">
            <a:avLst/>
          </a:prstGeom>
        </p:spPr>
      </p:pic>
      <p:pic>
        <p:nvPicPr>
          <p:cNvPr id="13" name="図 12">
            <a:extLst>
              <a:ext uri="{FF2B5EF4-FFF2-40B4-BE49-F238E27FC236}">
                <a16:creationId xmlns:a16="http://schemas.microsoft.com/office/drawing/2014/main" id="{39934397-F8FA-BC27-5346-63DBFAFE9FC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23203" y="1410156"/>
            <a:ext cx="1958867" cy="1404470"/>
          </a:xfrm>
          <a:prstGeom prst="rect">
            <a:avLst/>
          </a:prstGeom>
        </p:spPr>
      </p:pic>
      <p:pic>
        <p:nvPicPr>
          <p:cNvPr id="14" name="図 13">
            <a:extLst>
              <a:ext uri="{FF2B5EF4-FFF2-40B4-BE49-F238E27FC236}">
                <a16:creationId xmlns:a16="http://schemas.microsoft.com/office/drawing/2014/main" id="{407413D8-F23A-5490-92F7-CC51F682EE3D}"/>
              </a:ext>
            </a:extLst>
          </p:cNvPr>
          <p:cNvPicPr>
            <a:picLocks noChangeAspect="1"/>
          </p:cNvPicPr>
          <p:nvPr/>
        </p:nvPicPr>
        <p:blipFill>
          <a:blip r:embed="rId10">
            <a:extLst>
              <a:ext uri="{28A0092B-C50C-407E-A947-70E740481C1C}">
                <a14:useLocalDpi xmlns:a14="http://schemas.microsoft.com/office/drawing/2010/main" val="0"/>
              </a:ext>
            </a:extLst>
          </a:blip>
          <a:srcRect r="8353"/>
          <a:stretch/>
        </p:blipFill>
        <p:spPr>
          <a:xfrm>
            <a:off x="4262630" y="1403669"/>
            <a:ext cx="1958867" cy="1417443"/>
          </a:xfrm>
          <a:prstGeom prst="rect">
            <a:avLst/>
          </a:prstGeom>
        </p:spPr>
      </p:pic>
      <p:sp>
        <p:nvSpPr>
          <p:cNvPr id="17" name="テキスト ボックス 16">
            <a:extLst>
              <a:ext uri="{FF2B5EF4-FFF2-40B4-BE49-F238E27FC236}">
                <a16:creationId xmlns:a16="http://schemas.microsoft.com/office/drawing/2014/main" id="{693F906E-C2AD-55F5-6584-E9B0C2D7D2AD}"/>
              </a:ext>
            </a:extLst>
          </p:cNvPr>
          <p:cNvSpPr txBox="1"/>
          <p:nvPr/>
        </p:nvSpPr>
        <p:spPr>
          <a:xfrm>
            <a:off x="6317973" y="627104"/>
            <a:ext cx="4183379" cy="338554"/>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■実車載荷試験の結果</a:t>
            </a:r>
            <a:endParaRPr kumimoji="1" lang="en-US" altLang="ja-JP" sz="1600" dirty="0">
              <a:latin typeface="Meiryo UI" panose="020B0604030504040204" pitchFamily="50" charset="-128"/>
              <a:ea typeface="Meiryo UI" panose="020B0604030504040204" pitchFamily="50" charset="-128"/>
            </a:endParaRPr>
          </a:p>
        </p:txBody>
      </p:sp>
      <p:sp>
        <p:nvSpPr>
          <p:cNvPr id="18" name="テキスト ボックス 17">
            <a:extLst>
              <a:ext uri="{FF2B5EF4-FFF2-40B4-BE49-F238E27FC236}">
                <a16:creationId xmlns:a16="http://schemas.microsoft.com/office/drawing/2014/main" id="{757E865A-3AA7-EBB4-83D4-2FF293D2F9B9}"/>
              </a:ext>
            </a:extLst>
          </p:cNvPr>
          <p:cNvSpPr txBox="1"/>
          <p:nvPr/>
        </p:nvSpPr>
        <p:spPr>
          <a:xfrm>
            <a:off x="207853" y="3193627"/>
            <a:ext cx="6013644" cy="461665"/>
          </a:xfrm>
          <a:prstGeom prst="rect">
            <a:avLst/>
          </a:prstGeom>
          <a:noFill/>
        </p:spPr>
        <p:txBody>
          <a:bodyPr wrap="square" rtlCol="0">
            <a:spAutoFit/>
          </a:bodyPr>
          <a:lstStyle/>
          <a:p>
            <a:r>
              <a:rPr kumimoji="1" lang="ja-JP" altLang="en-US" sz="1200" dirty="0">
                <a:latin typeface="Meiryo UI" panose="020B0604030504040204" pitchFamily="50" charset="-128"/>
                <a:ea typeface="Meiryo UI" panose="020B0604030504040204" pitchFamily="50" charset="-128"/>
              </a:rPr>
              <a:t>モジュールをコンクリート平板に接着材で固定した路面ソーラー全面に対し、厚さ</a:t>
            </a:r>
            <a:r>
              <a:rPr kumimoji="1" lang="en-US" altLang="ja-JP" sz="1200" dirty="0">
                <a:latin typeface="Meiryo UI" panose="020B0604030504040204" pitchFamily="50" charset="-128"/>
                <a:ea typeface="Meiryo UI" panose="020B0604030504040204" pitchFamily="50" charset="-128"/>
              </a:rPr>
              <a:t>16mm</a:t>
            </a:r>
            <a:r>
              <a:rPr kumimoji="1" lang="ja-JP" altLang="en-US" sz="1200" dirty="0">
                <a:latin typeface="Meiryo UI" panose="020B0604030504040204" pitchFamily="50" charset="-128"/>
                <a:ea typeface="Meiryo UI" panose="020B0604030504040204" pitchFamily="50" charset="-128"/>
              </a:rPr>
              <a:t>の鋼板介して</a:t>
            </a:r>
            <a:r>
              <a:rPr kumimoji="1" lang="en-US" altLang="ja-JP" sz="1200" dirty="0">
                <a:latin typeface="Meiryo UI" panose="020B0604030504040204" pitchFamily="50" charset="-128"/>
                <a:ea typeface="Meiryo UI" panose="020B0604030504040204" pitchFamily="50" charset="-128"/>
              </a:rPr>
              <a:t>100kN</a:t>
            </a:r>
            <a:r>
              <a:rPr kumimoji="1" lang="ja-JP" altLang="en-US" sz="1200" dirty="0">
                <a:latin typeface="Meiryo UI" panose="020B0604030504040204" pitchFamily="50" charset="-128"/>
                <a:ea typeface="Meiryo UI" panose="020B0604030504040204" pitchFamily="50" charset="-128"/>
              </a:rPr>
              <a:t>載荷した。その結果、路面ソーラーに破損は認められなかった。</a:t>
            </a:r>
            <a:endParaRPr kumimoji="1" lang="en-US" altLang="ja-JP" sz="1200" dirty="0">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730280FC-2D2C-0256-8DE7-78781C688817}"/>
              </a:ext>
            </a:extLst>
          </p:cNvPr>
          <p:cNvSpPr txBox="1"/>
          <p:nvPr/>
        </p:nvSpPr>
        <p:spPr>
          <a:xfrm>
            <a:off x="715547" y="2787612"/>
            <a:ext cx="994302" cy="253916"/>
          </a:xfrm>
          <a:prstGeom prst="rect">
            <a:avLst/>
          </a:prstGeom>
          <a:noFill/>
        </p:spPr>
        <p:txBody>
          <a:bodyPr wrap="square" rtlCol="0">
            <a:spAutoFit/>
          </a:bodyPr>
          <a:lstStyle/>
          <a:p>
            <a:r>
              <a:rPr kumimoji="1" lang="ja-JP" altLang="en-US" sz="1050" dirty="0">
                <a:latin typeface="Meiryo UI" panose="020B0604030504040204" pitchFamily="50" charset="-128"/>
                <a:ea typeface="Meiryo UI" panose="020B0604030504040204" pitchFamily="50" charset="-128"/>
              </a:rPr>
              <a:t>載荷試験機</a:t>
            </a:r>
            <a:endParaRPr kumimoji="1" lang="en-US" altLang="ja-JP" sz="1050" dirty="0">
              <a:latin typeface="Meiryo UI" panose="020B0604030504040204" pitchFamily="50" charset="-128"/>
              <a:ea typeface="Meiryo UI" panose="020B0604030504040204" pitchFamily="50" charset="-128"/>
            </a:endParaRPr>
          </a:p>
        </p:txBody>
      </p:sp>
      <p:sp>
        <p:nvSpPr>
          <p:cNvPr id="20" name="テキスト ボックス 19">
            <a:extLst>
              <a:ext uri="{FF2B5EF4-FFF2-40B4-BE49-F238E27FC236}">
                <a16:creationId xmlns:a16="http://schemas.microsoft.com/office/drawing/2014/main" id="{44EF36EA-D645-E07A-FF42-C5E10253962F}"/>
              </a:ext>
            </a:extLst>
          </p:cNvPr>
          <p:cNvSpPr txBox="1"/>
          <p:nvPr/>
        </p:nvSpPr>
        <p:spPr>
          <a:xfrm>
            <a:off x="631098" y="6494013"/>
            <a:ext cx="1202161" cy="253916"/>
          </a:xfrm>
          <a:prstGeom prst="rect">
            <a:avLst/>
          </a:prstGeom>
          <a:noFill/>
        </p:spPr>
        <p:txBody>
          <a:bodyPr wrap="square" rtlCol="0">
            <a:spAutoFit/>
          </a:bodyPr>
          <a:lstStyle/>
          <a:p>
            <a:r>
              <a:rPr kumimoji="1" lang="ja-JP" altLang="en-US" sz="1050" dirty="0">
                <a:latin typeface="Meiryo UI" panose="020B0604030504040204" pitchFamily="50" charset="-128"/>
                <a:ea typeface="Meiryo UI" panose="020B0604030504040204" pitchFamily="50" charset="-128"/>
              </a:rPr>
              <a:t>大型載荷試験機</a:t>
            </a:r>
            <a:endParaRPr kumimoji="1" lang="en-US" altLang="ja-JP" sz="1050" dirty="0">
              <a:latin typeface="Meiryo UI" panose="020B0604030504040204" pitchFamily="50" charset="-128"/>
              <a:ea typeface="Meiryo UI" panose="020B0604030504040204" pitchFamily="50" charset="-128"/>
            </a:endParaRPr>
          </a:p>
        </p:txBody>
      </p:sp>
      <p:sp>
        <p:nvSpPr>
          <p:cNvPr id="21" name="テキスト ボックス 20">
            <a:extLst>
              <a:ext uri="{FF2B5EF4-FFF2-40B4-BE49-F238E27FC236}">
                <a16:creationId xmlns:a16="http://schemas.microsoft.com/office/drawing/2014/main" id="{21F0CC54-4F98-8A1E-5010-3F785A14998B}"/>
              </a:ext>
            </a:extLst>
          </p:cNvPr>
          <p:cNvSpPr txBox="1"/>
          <p:nvPr/>
        </p:nvSpPr>
        <p:spPr>
          <a:xfrm>
            <a:off x="2810658" y="2779184"/>
            <a:ext cx="783955" cy="253916"/>
          </a:xfrm>
          <a:prstGeom prst="rect">
            <a:avLst/>
          </a:prstGeom>
          <a:noFill/>
        </p:spPr>
        <p:txBody>
          <a:bodyPr wrap="square" rtlCol="0">
            <a:spAutoFit/>
          </a:bodyPr>
          <a:lstStyle/>
          <a:p>
            <a:r>
              <a:rPr kumimoji="1" lang="ja-JP" altLang="en-US" sz="1050" dirty="0">
                <a:latin typeface="Meiryo UI" panose="020B0604030504040204" pitchFamily="50" charset="-128"/>
                <a:ea typeface="Meiryo UI" panose="020B0604030504040204" pitchFamily="50" charset="-128"/>
              </a:rPr>
              <a:t>載荷状況</a:t>
            </a:r>
            <a:endParaRPr kumimoji="1" lang="en-US" altLang="ja-JP" sz="1050" dirty="0">
              <a:latin typeface="Meiryo UI" panose="020B0604030504040204" pitchFamily="50" charset="-128"/>
              <a:ea typeface="Meiryo UI" panose="020B0604030504040204" pitchFamily="50" charset="-128"/>
            </a:endParaRPr>
          </a:p>
        </p:txBody>
      </p:sp>
      <p:sp>
        <p:nvSpPr>
          <p:cNvPr id="22" name="テキスト ボックス 21">
            <a:extLst>
              <a:ext uri="{FF2B5EF4-FFF2-40B4-BE49-F238E27FC236}">
                <a16:creationId xmlns:a16="http://schemas.microsoft.com/office/drawing/2014/main" id="{4908BD12-DE83-DAC6-D09C-4A5F68C14738}"/>
              </a:ext>
            </a:extLst>
          </p:cNvPr>
          <p:cNvSpPr txBox="1"/>
          <p:nvPr/>
        </p:nvSpPr>
        <p:spPr>
          <a:xfrm>
            <a:off x="4610123" y="2787515"/>
            <a:ext cx="1263880" cy="253916"/>
          </a:xfrm>
          <a:prstGeom prst="rect">
            <a:avLst/>
          </a:prstGeom>
          <a:noFill/>
        </p:spPr>
        <p:txBody>
          <a:bodyPr wrap="square" rtlCol="0">
            <a:spAutoFit/>
          </a:bodyPr>
          <a:lstStyle/>
          <a:p>
            <a:r>
              <a:rPr kumimoji="1" lang="ja-JP" altLang="en-US" sz="1050" dirty="0">
                <a:latin typeface="Meiryo UI" panose="020B0604030504040204" pitchFamily="50" charset="-128"/>
                <a:ea typeface="Meiryo UI" panose="020B0604030504040204" pitchFamily="50" charset="-128"/>
              </a:rPr>
              <a:t>載荷後のモジュール</a:t>
            </a:r>
            <a:endParaRPr kumimoji="1" lang="en-US" altLang="ja-JP" sz="1050" dirty="0">
              <a:latin typeface="Meiryo UI" panose="020B0604030504040204" pitchFamily="50" charset="-128"/>
              <a:ea typeface="Meiryo UI" panose="020B0604030504040204" pitchFamily="50" charset="-128"/>
            </a:endParaRPr>
          </a:p>
        </p:txBody>
      </p:sp>
      <p:sp>
        <p:nvSpPr>
          <p:cNvPr id="23" name="テキスト ボックス 22">
            <a:extLst>
              <a:ext uri="{FF2B5EF4-FFF2-40B4-BE49-F238E27FC236}">
                <a16:creationId xmlns:a16="http://schemas.microsoft.com/office/drawing/2014/main" id="{28F454DB-18CE-8E70-920E-552AC13568BD}"/>
              </a:ext>
            </a:extLst>
          </p:cNvPr>
          <p:cNvSpPr txBox="1"/>
          <p:nvPr/>
        </p:nvSpPr>
        <p:spPr>
          <a:xfrm>
            <a:off x="3740259" y="6326375"/>
            <a:ext cx="1157720" cy="253916"/>
          </a:xfrm>
          <a:prstGeom prst="rect">
            <a:avLst/>
          </a:prstGeom>
          <a:noFill/>
        </p:spPr>
        <p:txBody>
          <a:bodyPr wrap="square" rtlCol="0">
            <a:spAutoFit/>
          </a:bodyPr>
          <a:lstStyle/>
          <a:p>
            <a:r>
              <a:rPr kumimoji="1" lang="ja-JP" altLang="en-US" sz="1050" dirty="0">
                <a:latin typeface="Meiryo UI" panose="020B0604030504040204" pitchFamily="50" charset="-128"/>
                <a:ea typeface="Meiryo UI" panose="020B0604030504040204" pitchFamily="50" charset="-128"/>
              </a:rPr>
              <a:t>試験機結果表示</a:t>
            </a:r>
            <a:endParaRPr kumimoji="1" lang="en-US" altLang="ja-JP" sz="1050" dirty="0">
              <a:latin typeface="Meiryo UI" panose="020B0604030504040204" pitchFamily="50" charset="-128"/>
              <a:ea typeface="Meiryo UI" panose="020B0604030504040204" pitchFamily="50" charset="-128"/>
            </a:endParaRPr>
          </a:p>
        </p:txBody>
      </p:sp>
      <p:pic>
        <p:nvPicPr>
          <p:cNvPr id="25" name="図 24">
            <a:extLst>
              <a:ext uri="{FF2B5EF4-FFF2-40B4-BE49-F238E27FC236}">
                <a16:creationId xmlns:a16="http://schemas.microsoft.com/office/drawing/2014/main" id="{76550C9A-9D86-0930-FF53-CDAF741D4279}"/>
              </a:ext>
            </a:extLst>
          </p:cNvPr>
          <p:cNvPicPr>
            <a:picLocks noChangeAspect="1"/>
          </p:cNvPicPr>
          <p:nvPr/>
        </p:nvPicPr>
        <p:blipFill>
          <a:blip r:embed="rId11"/>
          <a:srcRect l="8191"/>
          <a:stretch/>
        </p:blipFill>
        <p:spPr>
          <a:xfrm>
            <a:off x="9037374" y="1659141"/>
            <a:ext cx="2900257" cy="1928511"/>
          </a:xfrm>
          <a:prstGeom prst="rect">
            <a:avLst/>
          </a:prstGeom>
        </p:spPr>
      </p:pic>
      <p:sp>
        <p:nvSpPr>
          <p:cNvPr id="26" name="テキスト ボックス 25">
            <a:extLst>
              <a:ext uri="{FF2B5EF4-FFF2-40B4-BE49-F238E27FC236}">
                <a16:creationId xmlns:a16="http://schemas.microsoft.com/office/drawing/2014/main" id="{758BD1B7-4CE3-C191-77C2-046963FA11DE}"/>
              </a:ext>
            </a:extLst>
          </p:cNvPr>
          <p:cNvSpPr txBox="1"/>
          <p:nvPr/>
        </p:nvSpPr>
        <p:spPr>
          <a:xfrm>
            <a:off x="7456971" y="5706896"/>
            <a:ext cx="1541209" cy="253916"/>
          </a:xfrm>
          <a:prstGeom prst="rect">
            <a:avLst/>
          </a:prstGeom>
          <a:noFill/>
        </p:spPr>
        <p:txBody>
          <a:bodyPr wrap="square" rtlCol="0">
            <a:spAutoFit/>
          </a:bodyPr>
          <a:lstStyle/>
          <a:p>
            <a:r>
              <a:rPr kumimoji="1" lang="ja-JP" altLang="en-US" sz="1050" dirty="0">
                <a:latin typeface="Meiryo UI" panose="020B0604030504040204" pitchFamily="50" charset="-128"/>
                <a:ea typeface="Meiryo UI" panose="020B0604030504040204" pitchFamily="50" charset="-128"/>
              </a:rPr>
              <a:t>大型ダンプトラック走行前</a:t>
            </a:r>
            <a:endParaRPr kumimoji="1" lang="en-US" altLang="ja-JP" sz="1050" dirty="0">
              <a:latin typeface="Meiryo UI" panose="020B0604030504040204" pitchFamily="50" charset="-128"/>
              <a:ea typeface="Meiryo UI" panose="020B0604030504040204" pitchFamily="50" charset="-128"/>
            </a:endParaRPr>
          </a:p>
        </p:txBody>
      </p:sp>
      <p:sp>
        <p:nvSpPr>
          <p:cNvPr id="27" name="テキスト ボックス 26">
            <a:extLst>
              <a:ext uri="{FF2B5EF4-FFF2-40B4-BE49-F238E27FC236}">
                <a16:creationId xmlns:a16="http://schemas.microsoft.com/office/drawing/2014/main" id="{897B412E-7D1C-BF4D-E2A5-8DD16BD6DF8F}"/>
              </a:ext>
            </a:extLst>
          </p:cNvPr>
          <p:cNvSpPr txBox="1"/>
          <p:nvPr/>
        </p:nvSpPr>
        <p:spPr>
          <a:xfrm>
            <a:off x="9121166" y="5706896"/>
            <a:ext cx="1541209" cy="253916"/>
          </a:xfrm>
          <a:prstGeom prst="rect">
            <a:avLst/>
          </a:prstGeom>
          <a:noFill/>
        </p:spPr>
        <p:txBody>
          <a:bodyPr wrap="square" rtlCol="0">
            <a:spAutoFit/>
          </a:bodyPr>
          <a:lstStyle/>
          <a:p>
            <a:r>
              <a:rPr kumimoji="1" lang="ja-JP" altLang="en-US" sz="1050" dirty="0">
                <a:latin typeface="Meiryo UI" panose="020B0604030504040204" pitchFamily="50" charset="-128"/>
                <a:ea typeface="Meiryo UI" panose="020B0604030504040204" pitchFamily="50" charset="-128"/>
              </a:rPr>
              <a:t>大型ダンプトラック走行後</a:t>
            </a:r>
            <a:endParaRPr kumimoji="1" lang="en-US" altLang="ja-JP" sz="1050" dirty="0">
              <a:latin typeface="Meiryo UI" panose="020B0604030504040204" pitchFamily="50" charset="-128"/>
              <a:ea typeface="Meiryo UI" panose="020B0604030504040204" pitchFamily="50" charset="-128"/>
            </a:endParaRPr>
          </a:p>
        </p:txBody>
      </p:sp>
      <p:sp>
        <p:nvSpPr>
          <p:cNvPr id="28" name="テキスト ボックス 27">
            <a:extLst>
              <a:ext uri="{FF2B5EF4-FFF2-40B4-BE49-F238E27FC236}">
                <a16:creationId xmlns:a16="http://schemas.microsoft.com/office/drawing/2014/main" id="{BFBE21F0-3086-0C81-78EA-1DE774641209}"/>
              </a:ext>
            </a:extLst>
          </p:cNvPr>
          <p:cNvSpPr txBox="1"/>
          <p:nvPr/>
        </p:nvSpPr>
        <p:spPr>
          <a:xfrm>
            <a:off x="6400808" y="979303"/>
            <a:ext cx="5625569" cy="646331"/>
          </a:xfrm>
          <a:prstGeom prst="rect">
            <a:avLst/>
          </a:prstGeom>
          <a:noFill/>
        </p:spPr>
        <p:txBody>
          <a:bodyPr wrap="square" rtlCol="0">
            <a:spAutoFit/>
          </a:bodyPr>
          <a:lstStyle/>
          <a:p>
            <a:r>
              <a:rPr kumimoji="1" lang="ja-JP" altLang="en-US" sz="1200" dirty="0">
                <a:latin typeface="Meiryo UI" panose="020B0604030504040204" pitchFamily="50" charset="-128"/>
                <a:ea typeface="Meiryo UI" panose="020B0604030504040204" pitchFamily="50" charset="-128"/>
              </a:rPr>
              <a:t>既設アスファルト舗装上に路面ソーラーを設置し、</a:t>
            </a:r>
            <a:r>
              <a:rPr kumimoji="1" lang="en-US" altLang="ja-JP" sz="1200" dirty="0">
                <a:latin typeface="Meiryo UI" panose="020B0604030504040204" pitchFamily="50" charset="-128"/>
                <a:ea typeface="Meiryo UI" panose="020B0604030504040204" pitchFamily="50" charset="-128"/>
              </a:rPr>
              <a:t>49kN</a:t>
            </a:r>
            <a:r>
              <a:rPr kumimoji="1" lang="ja-JP" altLang="en-US" sz="1200" dirty="0">
                <a:latin typeface="Meiryo UI" panose="020B0604030504040204" pitchFamily="50" charset="-128"/>
                <a:ea typeface="Meiryo UI" panose="020B0604030504040204" pitchFamily="50" charset="-128"/>
              </a:rPr>
              <a:t>に設定した大型ダンプトラック後輪のダブルタイヤを</a:t>
            </a:r>
            <a:r>
              <a:rPr kumimoji="1" lang="en-US" altLang="ja-JP" sz="1200" dirty="0">
                <a:latin typeface="Meiryo UI" panose="020B0604030504040204" pitchFamily="50" charset="-128"/>
                <a:ea typeface="Meiryo UI" panose="020B0604030504040204" pitchFamily="50" charset="-128"/>
              </a:rPr>
              <a:t>1</a:t>
            </a:r>
            <a:r>
              <a:rPr kumimoji="1" lang="ja-JP" altLang="en-US" sz="1200" dirty="0">
                <a:latin typeface="Meiryo UI" panose="020B0604030504040204" pitchFamily="50" charset="-128"/>
                <a:ea typeface="Meiryo UI" panose="020B0604030504040204" pitchFamily="50" charset="-128"/>
              </a:rPr>
              <a:t>輪・</a:t>
            </a:r>
            <a:r>
              <a:rPr kumimoji="1" lang="en-US" altLang="ja-JP" sz="1200" dirty="0">
                <a:latin typeface="Meiryo UI" panose="020B0604030504040204" pitchFamily="50" charset="-128"/>
                <a:ea typeface="Meiryo UI" panose="020B0604030504040204" pitchFamily="50" charset="-128"/>
              </a:rPr>
              <a:t>2</a:t>
            </a:r>
            <a:r>
              <a:rPr kumimoji="1" lang="ja-JP" altLang="en-US" sz="1200" dirty="0">
                <a:latin typeface="Meiryo UI" panose="020B0604030504040204" pitchFamily="50" charset="-128"/>
                <a:ea typeface="Meiryo UI" panose="020B0604030504040204" pitchFamily="50" charset="-128"/>
              </a:rPr>
              <a:t>輪と載せ方を変化させながら、路面ソーラーの中央部・端部の上を複数回走行した。その結果、路面ソーラーに破損は認められなかった。</a:t>
            </a:r>
            <a:endParaRPr kumimoji="1" lang="en-US" altLang="ja-JP" sz="1200" dirty="0">
              <a:latin typeface="Meiryo UI" panose="020B0604030504040204" pitchFamily="50" charset="-128"/>
              <a:ea typeface="Meiryo UI" panose="020B0604030504040204" pitchFamily="50" charset="-128"/>
            </a:endParaRPr>
          </a:p>
        </p:txBody>
      </p:sp>
      <p:sp>
        <p:nvSpPr>
          <p:cNvPr id="29" name="テキスト ボックス 28">
            <a:extLst>
              <a:ext uri="{FF2B5EF4-FFF2-40B4-BE49-F238E27FC236}">
                <a16:creationId xmlns:a16="http://schemas.microsoft.com/office/drawing/2014/main" id="{57E51F54-CCA4-C7E7-53F2-51FED991B31F}"/>
              </a:ext>
            </a:extLst>
          </p:cNvPr>
          <p:cNvSpPr txBox="1"/>
          <p:nvPr/>
        </p:nvSpPr>
        <p:spPr>
          <a:xfrm>
            <a:off x="6856941" y="3597993"/>
            <a:ext cx="1659742" cy="253916"/>
          </a:xfrm>
          <a:prstGeom prst="rect">
            <a:avLst/>
          </a:prstGeom>
          <a:noFill/>
        </p:spPr>
        <p:txBody>
          <a:bodyPr wrap="square" rtlCol="0">
            <a:spAutoFit/>
          </a:bodyPr>
          <a:lstStyle/>
          <a:p>
            <a:r>
              <a:rPr kumimoji="1" lang="ja-JP" altLang="en-US" sz="1050" dirty="0">
                <a:latin typeface="Meiryo UI" panose="020B0604030504040204" pitchFamily="50" charset="-128"/>
                <a:ea typeface="Meiryo UI" panose="020B0604030504040204" pitchFamily="50" charset="-128"/>
              </a:rPr>
              <a:t>後輪</a:t>
            </a:r>
            <a:r>
              <a:rPr kumimoji="1" lang="en-US" altLang="ja-JP" sz="1050" dirty="0">
                <a:latin typeface="Meiryo UI" panose="020B0604030504040204" pitchFamily="50" charset="-128"/>
                <a:ea typeface="Meiryo UI" panose="020B0604030504040204" pitchFamily="50" charset="-128"/>
              </a:rPr>
              <a:t>1</a:t>
            </a:r>
            <a:r>
              <a:rPr kumimoji="1" lang="ja-JP" altLang="en-US" sz="1050" dirty="0">
                <a:latin typeface="Meiryo UI" panose="020B0604030504040204" pitchFamily="50" charset="-128"/>
                <a:ea typeface="Meiryo UI" panose="020B0604030504040204" pitchFamily="50" charset="-128"/>
              </a:rPr>
              <a:t>輪中央部走行状況</a:t>
            </a:r>
            <a:endParaRPr kumimoji="1" lang="en-US" altLang="ja-JP" sz="1050" dirty="0">
              <a:latin typeface="Meiryo UI" panose="020B0604030504040204" pitchFamily="50" charset="-128"/>
              <a:ea typeface="Meiryo UI" panose="020B0604030504040204" pitchFamily="50" charset="-128"/>
            </a:endParaRPr>
          </a:p>
        </p:txBody>
      </p:sp>
      <p:sp>
        <p:nvSpPr>
          <p:cNvPr id="30" name="テキスト ボックス 29">
            <a:extLst>
              <a:ext uri="{FF2B5EF4-FFF2-40B4-BE49-F238E27FC236}">
                <a16:creationId xmlns:a16="http://schemas.microsoft.com/office/drawing/2014/main" id="{272097D7-D9DB-CC06-18EE-155214D60C22}"/>
              </a:ext>
            </a:extLst>
          </p:cNvPr>
          <p:cNvSpPr txBox="1"/>
          <p:nvPr/>
        </p:nvSpPr>
        <p:spPr>
          <a:xfrm>
            <a:off x="9736050" y="3597993"/>
            <a:ext cx="1530604" cy="253916"/>
          </a:xfrm>
          <a:prstGeom prst="rect">
            <a:avLst/>
          </a:prstGeom>
          <a:noFill/>
        </p:spPr>
        <p:txBody>
          <a:bodyPr wrap="square" rtlCol="0">
            <a:spAutoFit/>
          </a:bodyPr>
          <a:lstStyle/>
          <a:p>
            <a:r>
              <a:rPr kumimoji="1" lang="ja-JP" altLang="en-US" sz="1050" dirty="0">
                <a:latin typeface="Meiryo UI" panose="020B0604030504040204" pitchFamily="50" charset="-128"/>
                <a:ea typeface="Meiryo UI" panose="020B0604030504040204" pitchFamily="50" charset="-128"/>
              </a:rPr>
              <a:t>後輪</a:t>
            </a:r>
            <a:r>
              <a:rPr kumimoji="1" lang="en-US" altLang="ja-JP" sz="1050" dirty="0">
                <a:latin typeface="Meiryo UI" panose="020B0604030504040204" pitchFamily="50" charset="-128"/>
                <a:ea typeface="Meiryo UI" panose="020B0604030504040204" pitchFamily="50" charset="-128"/>
              </a:rPr>
              <a:t>2</a:t>
            </a:r>
            <a:r>
              <a:rPr kumimoji="1" lang="ja-JP" altLang="en-US" sz="1050" dirty="0">
                <a:latin typeface="Meiryo UI" panose="020B0604030504040204" pitchFamily="50" charset="-128"/>
                <a:ea typeface="Meiryo UI" panose="020B0604030504040204" pitchFamily="50" charset="-128"/>
              </a:rPr>
              <a:t>輪端部走行状況</a:t>
            </a:r>
            <a:endParaRPr kumimoji="1" lang="en-US" altLang="ja-JP" sz="105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9098865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67555A87-AC8F-C07D-9F07-0390AADE28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08867"/>
            <a:ext cx="12192000" cy="3767666"/>
          </a:xfrm>
          <a:prstGeom prst="rect">
            <a:avLst/>
          </a:prstGeom>
        </p:spPr>
      </p:pic>
      <p:sp>
        <p:nvSpPr>
          <p:cNvPr id="8" name="テキスト ボックス 7"/>
          <p:cNvSpPr txBox="1"/>
          <p:nvPr/>
        </p:nvSpPr>
        <p:spPr>
          <a:xfrm>
            <a:off x="1631507" y="116632"/>
            <a:ext cx="2492990" cy="369332"/>
          </a:xfrm>
          <a:prstGeom prst="rect">
            <a:avLst/>
          </a:prstGeom>
          <a:noFill/>
        </p:spPr>
        <p:txBody>
          <a:bodyPr wrap="none" rtlCol="0">
            <a:spAutoFit/>
          </a:bodyPr>
          <a:lstStyle/>
          <a:p>
            <a:pPr>
              <a:defRPr/>
            </a:pPr>
            <a:r>
              <a:rPr kumimoji="1" lang="ja-JP" altLang="en-US" b="1"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路面ソーラーの特徴③</a:t>
            </a:r>
          </a:p>
        </p:txBody>
      </p:sp>
      <p:pic>
        <p:nvPicPr>
          <p:cNvPr id="11" name="図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7496" y="3729369"/>
            <a:ext cx="3126855" cy="2084570"/>
          </a:xfrm>
          <a:prstGeom prst="rect">
            <a:avLst/>
          </a:prstGeom>
        </p:spPr>
      </p:pic>
      <p:sp>
        <p:nvSpPr>
          <p:cNvPr id="12" name="テキスト ボックス 11"/>
          <p:cNvSpPr txBox="1"/>
          <p:nvPr/>
        </p:nvSpPr>
        <p:spPr>
          <a:xfrm>
            <a:off x="3718862" y="3683779"/>
            <a:ext cx="2813400" cy="307777"/>
          </a:xfrm>
          <a:prstGeom prst="rect">
            <a:avLst/>
          </a:prstGeom>
          <a:noFill/>
        </p:spPr>
        <p:txBody>
          <a:bodyPr wrap="square" rtlCol="0">
            <a:spAutoFit/>
          </a:bodyPr>
          <a:lstStyle/>
          <a:p>
            <a:pPr>
              <a:defRPr/>
            </a:pPr>
            <a:r>
              <a:rPr lang="ja-JP" altLang="en-US" sz="1400" dirty="0">
                <a:solidFill>
                  <a:prstClr val="black"/>
                </a:solidFill>
                <a:latin typeface="Meiryo UI" panose="020B0604030504040204" pitchFamily="50" charset="-128"/>
                <a:ea typeface="Meiryo UI" panose="020B0604030504040204" pitchFamily="50" charset="-128"/>
              </a:rPr>
              <a:t>モジュールの表面にサンドブラスト加工</a:t>
            </a:r>
            <a:endParaRPr lang="en-US" altLang="ja-JP" sz="1400" dirty="0">
              <a:solidFill>
                <a:prstClr val="black"/>
              </a:solidFill>
              <a:latin typeface="Meiryo UI" panose="020B0604030504040204" pitchFamily="50" charset="-128"/>
              <a:ea typeface="Meiryo UI" panose="020B0604030504040204" pitchFamily="50" charset="-128"/>
            </a:endParaRPr>
          </a:p>
        </p:txBody>
      </p:sp>
      <p:cxnSp>
        <p:nvCxnSpPr>
          <p:cNvPr id="13" name="直線矢印コネクタ 12"/>
          <p:cNvCxnSpPr>
            <a:cxnSpLocks/>
          </p:cNvCxnSpPr>
          <p:nvPr/>
        </p:nvCxnSpPr>
        <p:spPr>
          <a:xfrm flipH="1">
            <a:off x="2235200" y="3837668"/>
            <a:ext cx="1521314" cy="631212"/>
          </a:xfrm>
          <a:prstGeom prst="straightConnector1">
            <a:avLst/>
          </a:prstGeom>
          <a:ln w="28575">
            <a:solidFill>
              <a:srgbClr val="FF0000"/>
            </a:solidFill>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15" name="テキスト ボックス 14"/>
          <p:cNvSpPr txBox="1"/>
          <p:nvPr/>
        </p:nvSpPr>
        <p:spPr>
          <a:xfrm>
            <a:off x="192853" y="5883011"/>
            <a:ext cx="4743214" cy="646331"/>
          </a:xfrm>
          <a:prstGeom prst="rect">
            <a:avLst/>
          </a:prstGeom>
          <a:noFill/>
        </p:spPr>
        <p:txBody>
          <a:bodyPr wrap="square" rtlCol="0">
            <a:spAutoFit/>
          </a:bodyPr>
          <a:lstStyle/>
          <a:p>
            <a:pPr>
              <a:defRPr/>
            </a:pPr>
            <a:r>
              <a:rPr kumimoji="1" lang="en-US" altLang="ja-JP" sz="1200" dirty="0">
                <a:solidFill>
                  <a:prstClr val="black"/>
                </a:solidFill>
                <a:latin typeface="メイリオ" panose="020B0604030504040204" pitchFamily="50" charset="-128"/>
                <a:ea typeface="メイリオ" panose="020B0604030504040204" pitchFamily="50" charset="-128"/>
              </a:rPr>
              <a:t>【</a:t>
            </a:r>
            <a:r>
              <a:rPr kumimoji="1" lang="ja-JP" altLang="en-US" sz="1200" dirty="0">
                <a:solidFill>
                  <a:prstClr val="black"/>
                </a:solidFill>
                <a:latin typeface="メイリオ" panose="020B0604030504040204" pitchFamily="50" charset="-128"/>
                <a:ea typeface="メイリオ" panose="020B0604030504040204" pitchFamily="50" charset="-128"/>
              </a:rPr>
              <a:t>参考</a:t>
            </a:r>
            <a:r>
              <a:rPr kumimoji="1" lang="en-US" altLang="ja-JP" sz="1200" dirty="0">
                <a:solidFill>
                  <a:prstClr val="black"/>
                </a:solidFill>
                <a:latin typeface="メイリオ" panose="020B0604030504040204" pitchFamily="50" charset="-128"/>
                <a:ea typeface="メイリオ" panose="020B0604030504040204" pitchFamily="50" charset="-128"/>
              </a:rPr>
              <a:t>】</a:t>
            </a:r>
          </a:p>
          <a:p>
            <a:pPr>
              <a:defRPr/>
            </a:pPr>
            <a:r>
              <a:rPr kumimoji="1" lang="ja-JP" altLang="en-US" sz="1200" dirty="0">
                <a:solidFill>
                  <a:prstClr val="black"/>
                </a:solidFill>
                <a:latin typeface="メイリオ" panose="020B0604030504040204" pitchFamily="50" charset="-128"/>
                <a:ea typeface="メイリオ" panose="020B0604030504040204" pitchFamily="50" charset="-128"/>
              </a:rPr>
              <a:t>　・歩道に必要なすべり抵抗値（</a:t>
            </a:r>
            <a:r>
              <a:rPr kumimoji="1" lang="en-US" altLang="ja-JP" sz="1200" dirty="0">
                <a:solidFill>
                  <a:prstClr val="black"/>
                </a:solidFill>
                <a:latin typeface="メイリオ" panose="020B0604030504040204" pitchFamily="50" charset="-128"/>
                <a:ea typeface="メイリオ" panose="020B0604030504040204" pitchFamily="50" charset="-128"/>
              </a:rPr>
              <a:t>BPN</a:t>
            </a:r>
            <a:r>
              <a:rPr kumimoji="1" lang="ja-JP" altLang="en-US" sz="1200" dirty="0">
                <a:solidFill>
                  <a:prstClr val="black"/>
                </a:solidFill>
                <a:latin typeface="メイリオ" panose="020B0604030504040204" pitchFamily="50" charset="-128"/>
                <a:ea typeface="メイリオ" panose="020B0604030504040204" pitchFamily="50" charset="-128"/>
              </a:rPr>
              <a:t>）</a:t>
            </a:r>
            <a:r>
              <a:rPr kumimoji="1" lang="en-US" altLang="ja-JP" sz="1200" dirty="0">
                <a:solidFill>
                  <a:prstClr val="black"/>
                </a:solidFill>
                <a:latin typeface="メイリオ" panose="020B0604030504040204" pitchFamily="50" charset="-128"/>
                <a:ea typeface="メイリオ" panose="020B0604030504040204" pitchFamily="50" charset="-128"/>
              </a:rPr>
              <a:t>40</a:t>
            </a:r>
            <a:r>
              <a:rPr kumimoji="1" lang="ja-JP" altLang="en-US" sz="1200" dirty="0">
                <a:solidFill>
                  <a:prstClr val="black"/>
                </a:solidFill>
                <a:latin typeface="メイリオ" panose="020B0604030504040204" pitchFamily="50" charset="-128"/>
                <a:ea typeface="メイリオ" panose="020B0604030504040204" pitchFamily="50" charset="-128"/>
              </a:rPr>
              <a:t>以上　</a:t>
            </a:r>
            <a:r>
              <a:rPr kumimoji="1" lang="en-US" altLang="ja-JP" sz="1200" dirty="0">
                <a:solidFill>
                  <a:prstClr val="black"/>
                </a:solidFill>
                <a:latin typeface="メイリオ" panose="020B0604030504040204" pitchFamily="50" charset="-128"/>
                <a:ea typeface="メイリオ" panose="020B0604030504040204" pitchFamily="50" charset="-128"/>
              </a:rPr>
              <a:t>※</a:t>
            </a:r>
            <a:r>
              <a:rPr kumimoji="1" lang="ja-JP" altLang="en-US" sz="1200" dirty="0">
                <a:solidFill>
                  <a:prstClr val="black"/>
                </a:solidFill>
                <a:latin typeface="メイリオ" panose="020B0604030504040204" pitchFamily="50" charset="-128"/>
                <a:ea typeface="メイリオ" panose="020B0604030504040204" pitchFamily="50" charset="-128"/>
              </a:rPr>
              <a:t>湿潤状態</a:t>
            </a:r>
            <a:endParaRPr kumimoji="1" lang="en-US" altLang="ja-JP" sz="1200" dirty="0">
              <a:solidFill>
                <a:prstClr val="black"/>
              </a:solidFill>
              <a:latin typeface="メイリオ" panose="020B0604030504040204" pitchFamily="50" charset="-128"/>
              <a:ea typeface="メイリオ" panose="020B0604030504040204" pitchFamily="50" charset="-128"/>
            </a:endParaRPr>
          </a:p>
          <a:p>
            <a:pPr>
              <a:defRPr/>
            </a:pPr>
            <a:r>
              <a:rPr kumimoji="1" lang="ja-JP" altLang="en-US" sz="1200" dirty="0">
                <a:solidFill>
                  <a:prstClr val="black"/>
                </a:solidFill>
                <a:latin typeface="メイリオ" panose="020B0604030504040204" pitchFamily="50" charset="-128"/>
                <a:ea typeface="メイリオ" panose="020B0604030504040204" pitchFamily="50" charset="-128"/>
              </a:rPr>
              <a:t>　・車道に必要なすべり抵抗値（</a:t>
            </a:r>
            <a:r>
              <a:rPr kumimoji="1" lang="en-US" altLang="ja-JP" sz="1200" dirty="0">
                <a:solidFill>
                  <a:prstClr val="black"/>
                </a:solidFill>
                <a:latin typeface="メイリオ" panose="020B0604030504040204" pitchFamily="50" charset="-128"/>
                <a:ea typeface="メイリオ" panose="020B0604030504040204" pitchFamily="50" charset="-128"/>
              </a:rPr>
              <a:t>BPN)</a:t>
            </a:r>
            <a:r>
              <a:rPr kumimoji="1" lang="ja-JP" altLang="en-US" sz="1200" dirty="0">
                <a:solidFill>
                  <a:prstClr val="black"/>
                </a:solidFill>
                <a:latin typeface="メイリオ" panose="020B0604030504040204" pitchFamily="50" charset="-128"/>
                <a:ea typeface="メイリオ" panose="020B0604030504040204" pitchFamily="50" charset="-128"/>
              </a:rPr>
              <a:t>  </a:t>
            </a:r>
            <a:r>
              <a:rPr kumimoji="1" lang="en-US" altLang="ja-JP" sz="1200" dirty="0">
                <a:solidFill>
                  <a:prstClr val="black"/>
                </a:solidFill>
                <a:latin typeface="メイリオ" panose="020B0604030504040204" pitchFamily="50" charset="-128"/>
                <a:ea typeface="メイリオ" panose="020B0604030504040204" pitchFamily="50" charset="-128"/>
              </a:rPr>
              <a:t>60</a:t>
            </a:r>
            <a:r>
              <a:rPr kumimoji="1" lang="ja-JP" altLang="en-US" sz="1200" dirty="0">
                <a:solidFill>
                  <a:prstClr val="black"/>
                </a:solidFill>
                <a:latin typeface="メイリオ" panose="020B0604030504040204" pitchFamily="50" charset="-128"/>
                <a:ea typeface="メイリオ" panose="020B0604030504040204" pitchFamily="50" charset="-128"/>
              </a:rPr>
              <a:t>以上　</a:t>
            </a:r>
            <a:r>
              <a:rPr kumimoji="1" lang="en-US" altLang="ja-JP" sz="1200" dirty="0">
                <a:solidFill>
                  <a:prstClr val="black"/>
                </a:solidFill>
                <a:latin typeface="メイリオ" panose="020B0604030504040204" pitchFamily="50" charset="-128"/>
                <a:ea typeface="メイリオ" panose="020B0604030504040204" pitchFamily="50" charset="-128"/>
              </a:rPr>
              <a:t>※</a:t>
            </a:r>
            <a:r>
              <a:rPr kumimoji="1" lang="ja-JP" altLang="en-US" sz="1200" dirty="0">
                <a:solidFill>
                  <a:prstClr val="black"/>
                </a:solidFill>
                <a:latin typeface="メイリオ" panose="020B0604030504040204" pitchFamily="50" charset="-128"/>
                <a:ea typeface="メイリオ" panose="020B0604030504040204" pitchFamily="50" charset="-128"/>
              </a:rPr>
              <a:t>湿潤状態</a:t>
            </a:r>
            <a:endParaRPr kumimoji="1" lang="en-US" altLang="ja-JP" sz="1200" dirty="0">
              <a:solidFill>
                <a:prstClr val="black"/>
              </a:solidFill>
              <a:latin typeface="メイリオ" panose="020B0604030504040204" pitchFamily="50" charset="-128"/>
              <a:ea typeface="メイリオ" panose="020B0604030504040204" pitchFamily="50" charset="-128"/>
            </a:endParaRPr>
          </a:p>
        </p:txBody>
      </p:sp>
      <p:sp>
        <p:nvSpPr>
          <p:cNvPr id="16" name="テキスト ボックス 15"/>
          <p:cNvSpPr txBox="1"/>
          <p:nvPr/>
        </p:nvSpPr>
        <p:spPr>
          <a:xfrm>
            <a:off x="6565833" y="591567"/>
            <a:ext cx="3446968" cy="338554"/>
          </a:xfrm>
          <a:prstGeom prst="rect">
            <a:avLst/>
          </a:prstGeom>
          <a:noFill/>
        </p:spPr>
        <p:txBody>
          <a:bodyPr wrap="square" rtlCol="0">
            <a:spAutoFit/>
          </a:bodyPr>
          <a:lstStyle/>
          <a:p>
            <a:pPr>
              <a:defRPr/>
            </a:pPr>
            <a:r>
              <a:rPr kumimoji="1" lang="ja-JP" altLang="en-US" sz="1600" dirty="0">
                <a:solidFill>
                  <a:prstClr val="black"/>
                </a:solidFill>
                <a:latin typeface="Meiryo UI" panose="020B0604030504040204" pitchFamily="50" charset="-128"/>
                <a:ea typeface="Meiryo UI" panose="020B0604030504040204" pitchFamily="50" charset="-128"/>
                <a:cs typeface="ZWAdobeF" pitchFamily="2" charset="0"/>
              </a:rPr>
              <a:t>■発電量測定試験の結果</a:t>
            </a:r>
            <a:endParaRPr kumimoji="1" lang="en-US" altLang="ja-JP" sz="1600" dirty="0">
              <a:solidFill>
                <a:prstClr val="black"/>
              </a:solidFill>
              <a:latin typeface="Meiryo UI" panose="020B0604030504040204" pitchFamily="50" charset="-128"/>
              <a:ea typeface="Meiryo UI" panose="020B0604030504040204" pitchFamily="50" charset="-128"/>
              <a:cs typeface="ZWAdobeF" pitchFamily="2" charset="0"/>
            </a:endParaRPr>
          </a:p>
        </p:txBody>
      </p:sp>
      <p:pic>
        <p:nvPicPr>
          <p:cNvPr id="21" name="図 20"/>
          <p:cNvPicPr>
            <a:picLocks noChangeAspect="1"/>
          </p:cNvPicPr>
          <p:nvPr/>
        </p:nvPicPr>
        <p:blipFill rotWithShape="1">
          <a:blip r:embed="rId5" cstate="print">
            <a:extLst>
              <a:ext uri="{28A0092B-C50C-407E-A947-70E740481C1C}">
                <a14:useLocalDpi xmlns:a14="http://schemas.microsoft.com/office/drawing/2010/main" val="0"/>
              </a:ext>
            </a:extLst>
          </a:blip>
          <a:srcRect t="20252" b="11824"/>
          <a:stretch/>
        </p:blipFill>
        <p:spPr>
          <a:xfrm>
            <a:off x="6717774" y="3319109"/>
            <a:ext cx="3648033" cy="1762580"/>
          </a:xfrm>
          <a:prstGeom prst="rect">
            <a:avLst/>
          </a:prstGeom>
        </p:spPr>
      </p:pic>
      <p:sp>
        <p:nvSpPr>
          <p:cNvPr id="23" name="テキスト ボックス 22"/>
          <p:cNvSpPr txBox="1"/>
          <p:nvPr/>
        </p:nvSpPr>
        <p:spPr>
          <a:xfrm>
            <a:off x="10528417" y="3782380"/>
            <a:ext cx="1773892" cy="261610"/>
          </a:xfrm>
          <a:prstGeom prst="rect">
            <a:avLst/>
          </a:prstGeom>
          <a:noFill/>
        </p:spPr>
        <p:txBody>
          <a:bodyPr wrap="square" rtlCol="0">
            <a:spAutoFit/>
          </a:bodyPr>
          <a:lstStyle/>
          <a:p>
            <a:pPr>
              <a:defRPr/>
            </a:pPr>
            <a:r>
              <a:rPr kumimoji="1" lang="ja-JP" altLang="en-US" sz="1100" dirty="0">
                <a:latin typeface="Meiryo UI" panose="020B0604030504040204" pitchFamily="50" charset="-128"/>
                <a:ea typeface="Meiryo UI" panose="020B0604030504040204" pitchFamily="50" charset="-128"/>
              </a:rPr>
              <a:t>サンドブラスト加工</a:t>
            </a:r>
          </a:p>
        </p:txBody>
      </p:sp>
      <p:cxnSp>
        <p:nvCxnSpPr>
          <p:cNvPr id="24" name="直線矢印コネクタ 23"/>
          <p:cNvCxnSpPr>
            <a:cxnSpLocks/>
          </p:cNvCxnSpPr>
          <p:nvPr/>
        </p:nvCxnSpPr>
        <p:spPr>
          <a:xfrm flipH="1">
            <a:off x="9806662" y="4469163"/>
            <a:ext cx="715510" cy="0"/>
          </a:xfrm>
          <a:prstGeom prst="straightConnector1">
            <a:avLst/>
          </a:prstGeom>
          <a:ln w="254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5" name="テキスト ボックス 24"/>
          <p:cNvSpPr txBox="1"/>
          <p:nvPr/>
        </p:nvSpPr>
        <p:spPr>
          <a:xfrm>
            <a:off x="10522172" y="4358809"/>
            <a:ext cx="1394812" cy="261610"/>
          </a:xfrm>
          <a:prstGeom prst="rect">
            <a:avLst/>
          </a:prstGeom>
          <a:noFill/>
        </p:spPr>
        <p:txBody>
          <a:bodyPr wrap="square" rtlCol="0">
            <a:spAutoFit/>
          </a:bodyPr>
          <a:lstStyle/>
          <a:p>
            <a:pPr>
              <a:defRPr/>
            </a:pPr>
            <a:r>
              <a:rPr kumimoji="1" lang="ja-JP" altLang="en-US" sz="1100" dirty="0">
                <a:latin typeface="Meiryo UI" panose="020B0604030504040204" pitchFamily="50" charset="-128"/>
                <a:ea typeface="Meiryo UI" panose="020B0604030504040204" pitchFamily="50" charset="-128"/>
              </a:rPr>
              <a:t>クリアガラス</a:t>
            </a:r>
          </a:p>
        </p:txBody>
      </p:sp>
      <p:sp>
        <p:nvSpPr>
          <p:cNvPr id="26" name="テキスト ボックス 25"/>
          <p:cNvSpPr txBox="1"/>
          <p:nvPr/>
        </p:nvSpPr>
        <p:spPr>
          <a:xfrm>
            <a:off x="6607465" y="4993072"/>
            <a:ext cx="1873009" cy="301557"/>
          </a:xfrm>
          <a:prstGeom prst="rect">
            <a:avLst/>
          </a:prstGeom>
          <a:noFill/>
        </p:spPr>
        <p:txBody>
          <a:bodyPr wrap="square" rtlCol="0">
            <a:spAutoFit/>
          </a:bodyPr>
          <a:lstStyle/>
          <a:p>
            <a:pPr>
              <a:lnSpc>
                <a:spcPct val="150000"/>
              </a:lnSpc>
              <a:defRPr/>
            </a:pPr>
            <a:r>
              <a:rPr kumimoji="1" lang="ja-JP" altLang="en-US" sz="1000" dirty="0">
                <a:solidFill>
                  <a:prstClr val="black"/>
                </a:solidFill>
                <a:latin typeface="A-OTF UD新ゴ Pr6N L" panose="020B0300000000000000" pitchFamily="34" charset="-128"/>
                <a:ea typeface="A-OTF UD新ゴ Pr6N L" panose="020B0300000000000000" pitchFamily="34" charset="-128"/>
              </a:rPr>
              <a:t>（試験状況写真）</a:t>
            </a:r>
            <a:endParaRPr kumimoji="1" lang="en-US" altLang="ja-JP" sz="1000" dirty="0">
              <a:solidFill>
                <a:prstClr val="black"/>
              </a:solidFill>
              <a:latin typeface="A-OTF UD新ゴ Pr6N L" panose="020B0300000000000000" pitchFamily="34" charset="-128"/>
              <a:ea typeface="A-OTF UD新ゴ Pr6N L" panose="020B0300000000000000" pitchFamily="34" charset="-128"/>
            </a:endParaRPr>
          </a:p>
        </p:txBody>
      </p:sp>
      <p:graphicFrame>
        <p:nvGraphicFramePr>
          <p:cNvPr id="27" name="オブジェクト 26"/>
          <p:cNvGraphicFramePr>
            <a:graphicFrameLocks noChangeAspect="1"/>
          </p:cNvGraphicFramePr>
          <p:nvPr/>
        </p:nvGraphicFramePr>
        <p:xfrm>
          <a:off x="6693833" y="629391"/>
          <a:ext cx="4243539" cy="2452787"/>
        </p:xfrm>
        <a:graphic>
          <a:graphicData uri="http://schemas.openxmlformats.org/presentationml/2006/ole">
            <mc:AlternateContent xmlns:mc="http://schemas.openxmlformats.org/markup-compatibility/2006">
              <mc:Choice xmlns:v="urn:schemas-microsoft-com:vml" Requires="v">
                <p:oleObj name="Worksheet" r:id="rId6" imgW="3724228" imgH="2152624" progId="Excel.Sheet.12">
                  <p:embed/>
                </p:oleObj>
              </mc:Choice>
              <mc:Fallback>
                <p:oleObj name="Worksheet" r:id="rId6" imgW="3724228" imgH="2152624" progId="Excel.Sheet.12">
                  <p:embed/>
                  <p:pic>
                    <p:nvPicPr>
                      <p:cNvPr id="27" name="オブジェクト 26"/>
                      <p:cNvPicPr/>
                      <p:nvPr/>
                    </p:nvPicPr>
                    <p:blipFill>
                      <a:blip r:embed="rId7"/>
                      <a:stretch>
                        <a:fillRect/>
                      </a:stretch>
                    </p:blipFill>
                    <p:spPr>
                      <a:xfrm>
                        <a:off x="6693833" y="629391"/>
                        <a:ext cx="4243539" cy="2452787"/>
                      </a:xfrm>
                      <a:prstGeom prst="rect">
                        <a:avLst/>
                      </a:prstGeom>
                    </p:spPr>
                  </p:pic>
                </p:oleObj>
              </mc:Fallback>
            </mc:AlternateContent>
          </a:graphicData>
        </a:graphic>
      </p:graphicFrame>
      <p:sp>
        <p:nvSpPr>
          <p:cNvPr id="28" name="テキスト ボックス 27"/>
          <p:cNvSpPr txBox="1"/>
          <p:nvPr/>
        </p:nvSpPr>
        <p:spPr>
          <a:xfrm>
            <a:off x="6628642" y="2812225"/>
            <a:ext cx="3544560" cy="307777"/>
          </a:xfrm>
          <a:prstGeom prst="rect">
            <a:avLst/>
          </a:prstGeom>
          <a:noFill/>
        </p:spPr>
        <p:txBody>
          <a:bodyPr wrap="none" rtlCol="0">
            <a:spAutoFit/>
          </a:bodyPr>
          <a:lstStyle/>
          <a:p>
            <a:pPr>
              <a:defRPr/>
            </a:pPr>
            <a:r>
              <a:rPr kumimoji="1" lang="ja-JP" altLang="en-US" sz="1400" dirty="0">
                <a:solidFill>
                  <a:srgbClr val="FF0000"/>
                </a:solidFill>
                <a:latin typeface="Meiryo UI" panose="020B0604030504040204" pitchFamily="50" charset="-128"/>
                <a:ea typeface="Meiryo UI" panose="020B0604030504040204" pitchFamily="50" charset="-128"/>
              </a:rPr>
              <a:t>サンドブラスト加工ガラス　→　発電量約</a:t>
            </a:r>
            <a:r>
              <a:rPr kumimoji="1" lang="en-US" altLang="ja-JP" sz="1400" dirty="0">
                <a:solidFill>
                  <a:srgbClr val="FF0000"/>
                </a:solidFill>
                <a:latin typeface="Meiryo UI" panose="020B0604030504040204" pitchFamily="50" charset="-128"/>
                <a:ea typeface="Meiryo UI" panose="020B0604030504040204" pitchFamily="50" charset="-128"/>
              </a:rPr>
              <a:t>7</a:t>
            </a:r>
            <a:r>
              <a:rPr kumimoji="1" lang="ja-JP" altLang="en-US" sz="1400" dirty="0">
                <a:solidFill>
                  <a:srgbClr val="FF0000"/>
                </a:solidFill>
                <a:latin typeface="Meiryo UI" panose="020B0604030504040204" pitchFamily="50" charset="-128"/>
                <a:ea typeface="Meiryo UI" panose="020B0604030504040204" pitchFamily="50" charset="-128"/>
              </a:rPr>
              <a:t>％</a:t>
            </a:r>
            <a:r>
              <a:rPr kumimoji="1" lang="en-US" altLang="ja-JP" sz="1400" dirty="0">
                <a:solidFill>
                  <a:srgbClr val="FF0000"/>
                </a:solidFill>
                <a:latin typeface="Meiryo UI" panose="020B0604030504040204" pitchFamily="50" charset="-128"/>
                <a:ea typeface="Meiryo UI" panose="020B0604030504040204" pitchFamily="50" charset="-128"/>
              </a:rPr>
              <a:t>UP</a:t>
            </a:r>
            <a:endParaRPr kumimoji="1" lang="ja-JP" altLang="en-US" sz="1400" dirty="0">
              <a:solidFill>
                <a:srgbClr val="FF0000"/>
              </a:solidFill>
              <a:latin typeface="Meiryo UI" panose="020B0604030504040204" pitchFamily="50" charset="-128"/>
              <a:ea typeface="Meiryo UI" panose="020B0604030504040204" pitchFamily="50" charset="-128"/>
            </a:endParaRPr>
          </a:p>
        </p:txBody>
      </p:sp>
      <p:pic>
        <p:nvPicPr>
          <p:cNvPr id="29" name="図 2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91629" y="5431876"/>
            <a:ext cx="1677219" cy="1108163"/>
          </a:xfrm>
          <a:prstGeom prst="rect">
            <a:avLst/>
          </a:prstGeom>
        </p:spPr>
      </p:pic>
      <p:pic>
        <p:nvPicPr>
          <p:cNvPr id="30" name="図 2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495484" y="5353408"/>
            <a:ext cx="714916" cy="714916"/>
          </a:xfrm>
          <a:prstGeom prst="rect">
            <a:avLst/>
          </a:prstGeom>
        </p:spPr>
      </p:pic>
      <p:sp>
        <p:nvSpPr>
          <p:cNvPr id="31" name="線吹き出し 1 (枠付き) 30"/>
          <p:cNvSpPr/>
          <p:nvPr/>
        </p:nvSpPr>
        <p:spPr>
          <a:xfrm>
            <a:off x="7513442" y="5329001"/>
            <a:ext cx="4361061" cy="1133981"/>
          </a:xfrm>
          <a:prstGeom prst="borderCallout1">
            <a:avLst>
              <a:gd name="adj1" fmla="val 18750"/>
              <a:gd name="adj2" fmla="val -8333"/>
              <a:gd name="adj3" fmla="val 50973"/>
              <a:gd name="adj4" fmla="val -2087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kumimoji="1" lang="ja-JP" altLang="en-US" sz="1100" dirty="0">
                <a:solidFill>
                  <a:prstClr val="black"/>
                </a:solidFill>
                <a:latin typeface="Calibri" panose="020F0502020204030204"/>
                <a:ea typeface="游ゴシック" panose="020B0400000000000000" pitchFamily="50" charset="-128"/>
              </a:rPr>
              <a:t>サンドブラスト加工ガラス・クリアガラス共にガラスの透過率は同じですが、サンドブラストの凹凸構造により、あらゆる角度から太陽光を受光できるため、入射角度が小さい光も効率的に取り込み発電できます。</a:t>
            </a:r>
            <a:endParaRPr kumimoji="1" lang="en-US" altLang="ja-JP" sz="1100" dirty="0">
              <a:solidFill>
                <a:prstClr val="black"/>
              </a:solidFill>
              <a:latin typeface="Calibri" panose="020F0502020204030204"/>
              <a:ea typeface="游ゴシック" panose="020B0400000000000000" pitchFamily="50" charset="-128"/>
            </a:endParaRPr>
          </a:p>
          <a:p>
            <a:pPr>
              <a:defRPr/>
            </a:pPr>
            <a:r>
              <a:rPr kumimoji="1" lang="ja-JP" altLang="en-US" sz="1100" dirty="0">
                <a:solidFill>
                  <a:prstClr val="black"/>
                </a:solidFill>
                <a:latin typeface="Calibri" panose="020F0502020204030204"/>
                <a:ea typeface="游ゴシック" panose="020B0400000000000000" pitchFamily="50" charset="-128"/>
              </a:rPr>
              <a:t>また、傾斜角ゼロ度設置との相乗効果により反射光リスクを低減しています。</a:t>
            </a:r>
          </a:p>
        </p:txBody>
      </p:sp>
      <p:cxnSp>
        <p:nvCxnSpPr>
          <p:cNvPr id="33" name="直線矢印コネクタ 32"/>
          <p:cNvCxnSpPr>
            <a:cxnSpLocks/>
          </p:cNvCxnSpPr>
          <p:nvPr/>
        </p:nvCxnSpPr>
        <p:spPr>
          <a:xfrm>
            <a:off x="5267419" y="5700423"/>
            <a:ext cx="550807" cy="86903"/>
          </a:xfrm>
          <a:prstGeom prst="straightConnector1">
            <a:avLst/>
          </a:prstGeom>
          <a:ln w="38100">
            <a:tailEnd type="triangle"/>
          </a:ln>
        </p:spPr>
        <p:style>
          <a:lnRef idx="1">
            <a:schemeClr val="accent4"/>
          </a:lnRef>
          <a:fillRef idx="0">
            <a:schemeClr val="accent4"/>
          </a:fillRef>
          <a:effectRef idx="0">
            <a:schemeClr val="accent4"/>
          </a:effectRef>
          <a:fontRef idx="minor">
            <a:schemeClr val="tx1"/>
          </a:fontRef>
        </p:style>
      </p:cxnSp>
      <p:pic>
        <p:nvPicPr>
          <p:cNvPr id="34" name="図 33"/>
          <p:cNvPicPr>
            <a:picLocks noChangeAspect="1"/>
          </p:cNvPicPr>
          <p:nvPr/>
        </p:nvPicPr>
        <p:blipFill rotWithShape="1">
          <a:blip r:embed="rId10" cstate="print">
            <a:extLst>
              <a:ext uri="{28A0092B-C50C-407E-A947-70E740481C1C}">
                <a14:useLocalDpi xmlns:a14="http://schemas.microsoft.com/office/drawing/2010/main" val="0"/>
              </a:ext>
            </a:extLst>
          </a:blip>
          <a:srcRect b="64944"/>
          <a:stretch/>
        </p:blipFill>
        <p:spPr>
          <a:xfrm>
            <a:off x="312105" y="975570"/>
            <a:ext cx="4183379" cy="2253271"/>
          </a:xfrm>
          <a:prstGeom prst="rect">
            <a:avLst/>
          </a:prstGeom>
        </p:spPr>
      </p:pic>
      <p:sp>
        <p:nvSpPr>
          <p:cNvPr id="5" name="正方形/長方形 4"/>
          <p:cNvSpPr/>
          <p:nvPr/>
        </p:nvSpPr>
        <p:spPr>
          <a:xfrm>
            <a:off x="3342126" y="2096507"/>
            <a:ext cx="414388" cy="10834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3939CC63-5148-C3F1-9D7C-575C0AC6867C}"/>
              </a:ext>
            </a:extLst>
          </p:cNvPr>
          <p:cNvSpPr/>
          <p:nvPr/>
        </p:nvSpPr>
        <p:spPr>
          <a:xfrm>
            <a:off x="0" y="0"/>
            <a:ext cx="12192000" cy="54868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6" name="タイトル 18">
            <a:extLst>
              <a:ext uri="{FF2B5EF4-FFF2-40B4-BE49-F238E27FC236}">
                <a16:creationId xmlns:a16="http://schemas.microsoft.com/office/drawing/2014/main" id="{46309606-3B5B-ED31-7E20-4C7EB82069FD}"/>
              </a:ext>
            </a:extLst>
          </p:cNvPr>
          <p:cNvSpPr txBox="1">
            <a:spLocks/>
          </p:cNvSpPr>
          <p:nvPr/>
        </p:nvSpPr>
        <p:spPr>
          <a:xfrm>
            <a:off x="0" y="-65643"/>
            <a:ext cx="10005895" cy="724711"/>
          </a:xfrm>
          <a:prstGeom prst="rect">
            <a:avLst/>
          </a:prstGeom>
        </p:spPr>
        <p:txBody>
          <a:bodyPr rtlCol="0" anchor="t"/>
          <a:lstStyle>
            <a:lvl1pPr algn="ctr" defTabSz="914400" rtl="0" eaLnBrk="1" latinLnBrk="0" hangingPunct="1">
              <a:lnSpc>
                <a:spcPct val="90000"/>
              </a:lnSpc>
              <a:spcBef>
                <a:spcPct val="0"/>
              </a:spcBef>
              <a:buNone/>
              <a:defRPr sz="3200" kern="1200" cap="all" spc="200" baseline="0">
                <a:solidFill>
                  <a:schemeClr val="accent4"/>
                </a:solidFill>
                <a:latin typeface="Meiryo UI" panose="020B0604030504040204" pitchFamily="50" charset="-128"/>
                <a:ea typeface="Meiryo UI" panose="020B0604030504040204" pitchFamily="50" charset="-128"/>
                <a:cs typeface="+mj-cs"/>
              </a:defRPr>
            </a:lvl1pPr>
          </a:lstStyle>
          <a:p>
            <a:pPr algn="l">
              <a:lnSpc>
                <a:spcPct val="150000"/>
              </a:lnSpc>
            </a:pPr>
            <a:r>
              <a:rPr lang="ja-JP" altLang="en-US" sz="2400" dirty="0">
                <a:solidFill>
                  <a:schemeClr val="bg1">
                    <a:lumMod val="50000"/>
                  </a:schemeClr>
                </a:solidFill>
                <a:latin typeface="HGSｺﾞｼｯｸE" panose="020B0900000000000000" pitchFamily="50" charset="-128"/>
                <a:ea typeface="HGSｺﾞｼｯｸE" panose="020B0900000000000000" pitchFamily="50" charset="-128"/>
              </a:rPr>
              <a:t>路面ソーラーの測定試験結果について②</a:t>
            </a:r>
          </a:p>
        </p:txBody>
      </p:sp>
      <p:sp>
        <p:nvSpPr>
          <p:cNvPr id="9" name="テキスト ボックス 8">
            <a:extLst>
              <a:ext uri="{FF2B5EF4-FFF2-40B4-BE49-F238E27FC236}">
                <a16:creationId xmlns:a16="http://schemas.microsoft.com/office/drawing/2014/main" id="{7573173A-C300-0395-9B1D-6B5C22CB5AFD}"/>
              </a:ext>
            </a:extLst>
          </p:cNvPr>
          <p:cNvSpPr txBox="1"/>
          <p:nvPr/>
        </p:nvSpPr>
        <p:spPr>
          <a:xfrm>
            <a:off x="312106" y="3198196"/>
            <a:ext cx="5783893" cy="276999"/>
          </a:xfrm>
          <a:prstGeom prst="rect">
            <a:avLst/>
          </a:prstGeom>
          <a:noFill/>
        </p:spPr>
        <p:txBody>
          <a:bodyPr wrap="square" rtlCol="0">
            <a:spAutoFit/>
          </a:bodyPr>
          <a:lstStyle/>
          <a:p>
            <a:r>
              <a:rPr kumimoji="1" lang="ja-JP" altLang="en-US" sz="1200" dirty="0">
                <a:latin typeface="Meiryo UI" panose="020B0604030504040204" pitchFamily="50" charset="-128"/>
                <a:ea typeface="Meiryo UI" panose="020B0604030504040204" pitchFamily="50" charset="-128"/>
              </a:rPr>
              <a:t>サンドブラスト加工（公開特許）により、道路に必要なすべり抵抗値を確保しています。</a:t>
            </a:r>
            <a:endParaRPr kumimoji="1" lang="en-US" altLang="ja-JP" sz="1200" dirty="0">
              <a:latin typeface="Meiryo UI" panose="020B0604030504040204" pitchFamily="50" charset="-128"/>
              <a:ea typeface="Meiryo UI" panose="020B0604030504040204" pitchFamily="50" charset="-128"/>
            </a:endParaRPr>
          </a:p>
        </p:txBody>
      </p:sp>
      <p:sp>
        <p:nvSpPr>
          <p:cNvPr id="20" name="テキスト ボックス 19">
            <a:extLst>
              <a:ext uri="{FF2B5EF4-FFF2-40B4-BE49-F238E27FC236}">
                <a16:creationId xmlns:a16="http://schemas.microsoft.com/office/drawing/2014/main" id="{17098AA7-2D6D-DD8D-1A58-CA57C8A78E42}"/>
              </a:ext>
            </a:extLst>
          </p:cNvPr>
          <p:cNvSpPr txBox="1"/>
          <p:nvPr/>
        </p:nvSpPr>
        <p:spPr>
          <a:xfrm>
            <a:off x="200623" y="591567"/>
            <a:ext cx="3446968" cy="338554"/>
          </a:xfrm>
          <a:prstGeom prst="rect">
            <a:avLst/>
          </a:prstGeom>
          <a:noFill/>
        </p:spPr>
        <p:txBody>
          <a:bodyPr wrap="square" rtlCol="0">
            <a:spAutoFit/>
          </a:bodyPr>
          <a:lstStyle/>
          <a:p>
            <a:pPr>
              <a:defRPr/>
            </a:pPr>
            <a:r>
              <a:rPr kumimoji="1" lang="ja-JP" altLang="en-US" sz="1600" dirty="0">
                <a:solidFill>
                  <a:prstClr val="black"/>
                </a:solidFill>
                <a:latin typeface="Meiryo UI" panose="020B0604030504040204" pitchFamily="50" charset="-128"/>
                <a:ea typeface="Meiryo UI" panose="020B0604030504040204" pitchFamily="50" charset="-128"/>
                <a:cs typeface="ZWAdobeF" pitchFamily="2" charset="0"/>
              </a:rPr>
              <a:t>■すべり抵抗測定試験の結果</a:t>
            </a:r>
            <a:endParaRPr kumimoji="1" lang="en-US" altLang="ja-JP" sz="1600" dirty="0">
              <a:solidFill>
                <a:prstClr val="black"/>
              </a:solidFill>
              <a:latin typeface="Meiryo UI" panose="020B0604030504040204" pitchFamily="50" charset="-128"/>
              <a:ea typeface="Meiryo UI" panose="020B0604030504040204" pitchFamily="50" charset="-128"/>
              <a:cs typeface="ZWAdobeF" pitchFamily="2" charset="0"/>
            </a:endParaRPr>
          </a:p>
        </p:txBody>
      </p:sp>
      <p:cxnSp>
        <p:nvCxnSpPr>
          <p:cNvPr id="36" name="直線矢印コネクタ 35">
            <a:extLst>
              <a:ext uri="{FF2B5EF4-FFF2-40B4-BE49-F238E27FC236}">
                <a16:creationId xmlns:a16="http://schemas.microsoft.com/office/drawing/2014/main" id="{23F6E179-8BF8-785B-1497-6B5F401E50E8}"/>
              </a:ext>
            </a:extLst>
          </p:cNvPr>
          <p:cNvCxnSpPr>
            <a:cxnSpLocks/>
          </p:cNvCxnSpPr>
          <p:nvPr/>
        </p:nvCxnSpPr>
        <p:spPr>
          <a:xfrm flipH="1">
            <a:off x="9812160" y="3913185"/>
            <a:ext cx="715510" cy="0"/>
          </a:xfrm>
          <a:prstGeom prst="straightConnector1">
            <a:avLst/>
          </a:prstGeom>
          <a:ln w="254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0" name="直線矢印コネクタ 39">
            <a:extLst>
              <a:ext uri="{FF2B5EF4-FFF2-40B4-BE49-F238E27FC236}">
                <a16:creationId xmlns:a16="http://schemas.microsoft.com/office/drawing/2014/main" id="{30C25F0C-0E47-6196-5AF2-4E2CB3BBFC35}"/>
              </a:ext>
            </a:extLst>
          </p:cNvPr>
          <p:cNvCxnSpPr>
            <a:cxnSpLocks/>
          </p:cNvCxnSpPr>
          <p:nvPr/>
        </p:nvCxnSpPr>
        <p:spPr>
          <a:xfrm>
            <a:off x="5233848" y="5850414"/>
            <a:ext cx="550807" cy="86903"/>
          </a:xfrm>
          <a:prstGeom prst="straightConnector1">
            <a:avLst/>
          </a:prstGeom>
          <a:ln w="38100">
            <a:tailEnd type="triangle"/>
          </a:ln>
        </p:spPr>
        <p:style>
          <a:lnRef idx="1">
            <a:schemeClr val="accent4"/>
          </a:lnRef>
          <a:fillRef idx="0">
            <a:schemeClr val="accent4"/>
          </a:fillRef>
          <a:effectRef idx="0">
            <a:schemeClr val="accent4"/>
          </a:effectRef>
          <a:fontRef idx="minor">
            <a:schemeClr val="tx1"/>
          </a:fontRef>
        </p:style>
      </p:cxnSp>
      <p:sp>
        <p:nvSpPr>
          <p:cNvPr id="14" name="テキスト ボックス 13">
            <a:extLst>
              <a:ext uri="{FF2B5EF4-FFF2-40B4-BE49-F238E27FC236}">
                <a16:creationId xmlns:a16="http://schemas.microsoft.com/office/drawing/2014/main" id="{60C1F5DA-3BEC-BC57-5340-0726A79394CF}"/>
              </a:ext>
            </a:extLst>
          </p:cNvPr>
          <p:cNvSpPr txBox="1"/>
          <p:nvPr/>
        </p:nvSpPr>
        <p:spPr>
          <a:xfrm>
            <a:off x="3718862" y="3958717"/>
            <a:ext cx="2888603" cy="830997"/>
          </a:xfrm>
          <a:prstGeom prst="rect">
            <a:avLst/>
          </a:prstGeom>
          <a:noFill/>
        </p:spPr>
        <p:txBody>
          <a:bodyPr wrap="square" rtlCol="0">
            <a:spAutoFit/>
          </a:bodyPr>
          <a:lstStyle/>
          <a:p>
            <a:r>
              <a:rPr kumimoji="1" lang="en-US" altLang="ja-JP" sz="1200" dirty="0">
                <a:latin typeface="Meiryo UI" panose="020B0604030504040204" pitchFamily="50" charset="-128"/>
                <a:ea typeface="Meiryo UI" panose="020B0604030504040204" pitchFamily="50" charset="-128"/>
              </a:rPr>
              <a:t>※</a:t>
            </a:r>
            <a:r>
              <a:rPr kumimoji="1" lang="ja-JP" altLang="en-US" sz="1200" dirty="0">
                <a:latin typeface="Meiryo UI" panose="020B0604030504040204" pitchFamily="50" charset="-128"/>
                <a:ea typeface="Meiryo UI" panose="020B0604030504040204" pitchFamily="50" charset="-128"/>
              </a:rPr>
              <a:t>サンドブラスト加工とは</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圧縮空気とともに砂や研磨材をモジュールの</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表面に高速で吹き付け、表面を削って凹凸</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を作る表面加工技術です。</a:t>
            </a:r>
          </a:p>
        </p:txBody>
      </p:sp>
      <p:sp>
        <p:nvSpPr>
          <p:cNvPr id="7" name="スライド番号プレースホルダー 4">
            <a:extLst>
              <a:ext uri="{FF2B5EF4-FFF2-40B4-BE49-F238E27FC236}">
                <a16:creationId xmlns:a16="http://schemas.microsoft.com/office/drawing/2014/main" id="{7839FD8C-89BF-3F1B-0711-56AC5A9A1732}"/>
              </a:ext>
            </a:extLst>
          </p:cNvPr>
          <p:cNvSpPr txBox="1">
            <a:spLocks/>
          </p:cNvSpPr>
          <p:nvPr/>
        </p:nvSpPr>
        <p:spPr>
          <a:xfrm>
            <a:off x="9448800" y="6492877"/>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91729D4-A164-47A3-830D-E792BCE699E4}" type="slidenum">
              <a:rPr lang="en-US" altLang="ja-JP" smtClean="0">
                <a:latin typeface="Meiryo UI" panose="020B0604030504040204" pitchFamily="50" charset="-128"/>
                <a:ea typeface="Meiryo UI" panose="020B0604030504040204" pitchFamily="50" charset="-128"/>
              </a:rPr>
              <a:pPr/>
              <a:t>9</a:t>
            </a:fld>
            <a:endParaRPr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5075062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正方形/長方形 27"/>
          <p:cNvSpPr/>
          <p:nvPr/>
        </p:nvSpPr>
        <p:spPr>
          <a:xfrm>
            <a:off x="0" y="0"/>
            <a:ext cx="12192000" cy="54868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pic>
        <p:nvPicPr>
          <p:cNvPr id="27" name="図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2518" y="865873"/>
            <a:ext cx="3757999" cy="5505104"/>
          </a:xfrm>
          <a:prstGeom prst="rect">
            <a:avLst/>
          </a:prstGeom>
        </p:spPr>
      </p:pic>
      <p:pic>
        <p:nvPicPr>
          <p:cNvPr id="22" name="図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3265" y="865873"/>
            <a:ext cx="3757999" cy="5505104"/>
          </a:xfrm>
          <a:prstGeom prst="rect">
            <a:avLst/>
          </a:prstGeom>
        </p:spPr>
      </p:pic>
      <p:pic>
        <p:nvPicPr>
          <p:cNvPr id="20" name="図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850" y="865873"/>
            <a:ext cx="3757999" cy="5505104"/>
          </a:xfrm>
          <a:prstGeom prst="rect">
            <a:avLst/>
          </a:prstGeom>
        </p:spPr>
      </p:pic>
      <p:sp>
        <p:nvSpPr>
          <p:cNvPr id="15" name="タイトル 18">
            <a:extLst>
              <a:ext uri="{FF2B5EF4-FFF2-40B4-BE49-F238E27FC236}">
                <a16:creationId xmlns:a16="http://schemas.microsoft.com/office/drawing/2014/main" id="{E8D036FB-049F-42B9-8221-9EAE4768947B}"/>
              </a:ext>
            </a:extLst>
          </p:cNvPr>
          <p:cNvSpPr txBox="1">
            <a:spLocks/>
          </p:cNvSpPr>
          <p:nvPr/>
        </p:nvSpPr>
        <p:spPr>
          <a:xfrm>
            <a:off x="0" y="-73441"/>
            <a:ext cx="7113226" cy="724711"/>
          </a:xfrm>
          <a:prstGeom prst="rect">
            <a:avLst/>
          </a:prstGeom>
        </p:spPr>
        <p:txBody>
          <a:bodyPr rtlCol="0" anchor="t"/>
          <a:lstStyle>
            <a:lvl1pPr algn="ctr" defTabSz="914400" rtl="0" eaLnBrk="1" latinLnBrk="0" hangingPunct="1">
              <a:lnSpc>
                <a:spcPct val="90000"/>
              </a:lnSpc>
              <a:spcBef>
                <a:spcPct val="0"/>
              </a:spcBef>
              <a:buNone/>
              <a:defRPr sz="3200" kern="1200" cap="all" spc="200" baseline="0">
                <a:solidFill>
                  <a:schemeClr val="accent4"/>
                </a:solidFill>
                <a:latin typeface="Meiryo UI" panose="020B0604030504040204" pitchFamily="50" charset="-128"/>
                <a:ea typeface="Meiryo UI" panose="020B0604030504040204" pitchFamily="50" charset="-128"/>
                <a:cs typeface="+mj-cs"/>
              </a:defRPr>
            </a:lvl1pPr>
          </a:lstStyle>
          <a:p>
            <a:pPr algn="l">
              <a:lnSpc>
                <a:spcPct val="150000"/>
              </a:lnSpc>
            </a:pPr>
            <a:r>
              <a:rPr lang="ja-JP" altLang="en-US" sz="2400" dirty="0">
                <a:solidFill>
                  <a:schemeClr val="bg1">
                    <a:lumMod val="50000"/>
                  </a:schemeClr>
                </a:solidFill>
                <a:latin typeface="HGSｺﾞｼｯｸE" panose="020B0900000000000000" pitchFamily="50" charset="-128"/>
                <a:ea typeface="HGSｺﾞｼｯｸE" panose="020B0900000000000000" pitchFamily="50" charset="-128"/>
              </a:rPr>
              <a:t>路面ソーラー施工事例①</a:t>
            </a:r>
          </a:p>
        </p:txBody>
      </p:sp>
      <p:grpSp>
        <p:nvGrpSpPr>
          <p:cNvPr id="2" name="グループ化 1"/>
          <p:cNvGrpSpPr>
            <a:grpSpLocks noChangeAspect="1"/>
          </p:cNvGrpSpPr>
          <p:nvPr/>
        </p:nvGrpSpPr>
        <p:grpSpPr>
          <a:xfrm>
            <a:off x="328490" y="1307130"/>
            <a:ext cx="3587528" cy="2391139"/>
            <a:chOff x="737432" y="2611077"/>
            <a:chExt cx="3878959" cy="2585382"/>
          </a:xfrm>
        </p:grpSpPr>
        <p:pic>
          <p:nvPicPr>
            <p:cNvPr id="13" name="図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7432" y="2611077"/>
              <a:ext cx="3878959" cy="2585382"/>
            </a:xfrm>
            <a:prstGeom prst="rect">
              <a:avLst/>
            </a:prstGeom>
          </p:spPr>
        </p:pic>
        <p:pic>
          <p:nvPicPr>
            <p:cNvPr id="14" name="図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4437" y="2737362"/>
              <a:ext cx="1451348" cy="967344"/>
            </a:xfrm>
            <a:prstGeom prst="rect">
              <a:avLst/>
            </a:prstGeom>
            <a:ln w="19050">
              <a:solidFill>
                <a:srgbClr val="00B0F0"/>
              </a:solidFill>
            </a:ln>
          </p:spPr>
        </p:pic>
      </p:grpSp>
      <p:sp>
        <p:nvSpPr>
          <p:cNvPr id="16" name="テキスト ボックス 15"/>
          <p:cNvSpPr txBox="1"/>
          <p:nvPr/>
        </p:nvSpPr>
        <p:spPr>
          <a:xfrm>
            <a:off x="245851" y="3712043"/>
            <a:ext cx="3757998" cy="2031325"/>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実証実験期間：</a:t>
            </a:r>
            <a:r>
              <a:rPr kumimoji="1" lang="en-US" altLang="ja-JP" sz="1400" dirty="0">
                <a:latin typeface="Meiryo UI" panose="020B0604030504040204" pitchFamily="50" charset="-128"/>
                <a:ea typeface="Meiryo UI" panose="020B0604030504040204" pitchFamily="50" charset="-128"/>
              </a:rPr>
              <a:t>2020</a:t>
            </a:r>
            <a:r>
              <a:rPr kumimoji="1" lang="ja-JP" altLang="en-US" sz="1400" dirty="0">
                <a:latin typeface="Meiryo UI" panose="020B0604030504040204" pitchFamily="50" charset="-128"/>
                <a:ea typeface="Meiryo UI" panose="020B0604030504040204" pitchFamily="50" charset="-128"/>
              </a:rPr>
              <a:t>年</a:t>
            </a:r>
            <a:r>
              <a:rPr kumimoji="1" lang="en-US" altLang="ja-JP" sz="1400" dirty="0">
                <a:latin typeface="Meiryo UI" panose="020B0604030504040204" pitchFamily="50" charset="-128"/>
                <a:ea typeface="Meiryo UI" panose="020B0604030504040204" pitchFamily="50" charset="-128"/>
              </a:rPr>
              <a:t>4</a:t>
            </a:r>
            <a:r>
              <a:rPr kumimoji="1" lang="ja-JP" altLang="en-US" sz="1400" dirty="0">
                <a:latin typeface="Meiryo UI" panose="020B0604030504040204" pitchFamily="50" charset="-128"/>
                <a:ea typeface="Meiryo UI" panose="020B0604030504040204" pitchFamily="50" charset="-128"/>
              </a:rPr>
              <a:t>月～</a:t>
            </a:r>
            <a:r>
              <a:rPr kumimoji="1" lang="en-US" altLang="ja-JP" sz="1400" dirty="0">
                <a:latin typeface="Meiryo UI" panose="020B0604030504040204" pitchFamily="50" charset="-128"/>
                <a:ea typeface="Meiryo UI" panose="020B0604030504040204" pitchFamily="50" charset="-128"/>
              </a:rPr>
              <a:t>2022</a:t>
            </a:r>
            <a:r>
              <a:rPr kumimoji="1" lang="ja-JP" altLang="en-US" sz="1400" dirty="0">
                <a:latin typeface="Meiryo UI" panose="020B0604030504040204" pitchFamily="50" charset="-128"/>
                <a:ea typeface="Meiryo UI" panose="020B0604030504040204" pitchFamily="50" charset="-128"/>
              </a:rPr>
              <a:t>年</a:t>
            </a:r>
            <a:r>
              <a:rPr kumimoji="1" lang="en-US" altLang="ja-JP" sz="1400" dirty="0">
                <a:latin typeface="Meiryo UI" panose="020B0604030504040204" pitchFamily="50" charset="-128"/>
                <a:ea typeface="Meiryo UI" panose="020B0604030504040204" pitchFamily="50" charset="-128"/>
              </a:rPr>
              <a:t>12</a:t>
            </a:r>
            <a:r>
              <a:rPr kumimoji="1" lang="ja-JP" altLang="en-US" sz="1400" dirty="0">
                <a:latin typeface="Meiryo UI" panose="020B0604030504040204" pitchFamily="50" charset="-128"/>
                <a:ea typeface="Meiryo UI" panose="020B0604030504040204" pitchFamily="50" charset="-128"/>
              </a:rPr>
              <a:t>月</a:t>
            </a:r>
            <a:endParaRPr kumimoji="1" lang="en-US" altLang="ja-JP" sz="1400" dirty="0">
              <a:latin typeface="Meiryo UI" panose="020B0604030504040204" pitchFamily="50" charset="-128"/>
              <a:ea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東京都の「都有施設における再生可能エネルギー見える化モデル事業」に採択され、東京ビッグサイトでソーラーウェイ（旧名称・旧モデル）の実証実験を行いました。</a:t>
            </a:r>
            <a:endParaRPr kumimoji="1" lang="en-US" altLang="ja-JP" sz="1400" dirty="0">
              <a:latin typeface="Meiryo UI" panose="020B0604030504040204" pitchFamily="50" charset="-128"/>
              <a:ea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endParaRPr>
          </a:p>
          <a:p>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ソーラーウエイで発電した電気は、ガラス導光板の電力として使用し、常夜灯として機能しました。</a:t>
            </a:r>
            <a:endParaRPr kumimoji="1" lang="en-US" altLang="ja-JP" sz="1400" dirty="0">
              <a:latin typeface="Meiryo UI" panose="020B0604030504040204" pitchFamily="50" charset="-128"/>
              <a:ea typeface="Meiryo UI" panose="020B0604030504040204" pitchFamily="50" charset="-128"/>
            </a:endParaRPr>
          </a:p>
        </p:txBody>
      </p:sp>
      <p:pic>
        <p:nvPicPr>
          <p:cNvPr id="17" name="図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78214" y="1319907"/>
            <a:ext cx="3573984" cy="2382656"/>
          </a:xfrm>
          <a:prstGeom prst="rect">
            <a:avLst/>
          </a:prstGeom>
        </p:spPr>
      </p:pic>
      <p:sp>
        <p:nvSpPr>
          <p:cNvPr id="18" name="テキスト ボックス 17"/>
          <p:cNvSpPr txBox="1"/>
          <p:nvPr/>
        </p:nvSpPr>
        <p:spPr>
          <a:xfrm>
            <a:off x="4203560" y="3712047"/>
            <a:ext cx="3797440" cy="1815882"/>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実証実験期間：</a:t>
            </a:r>
            <a:r>
              <a:rPr kumimoji="1" lang="en-US" altLang="ja-JP" sz="1400" dirty="0">
                <a:latin typeface="Meiryo UI" panose="020B0604030504040204" pitchFamily="50" charset="-128"/>
                <a:ea typeface="Meiryo UI" panose="020B0604030504040204" pitchFamily="50" charset="-128"/>
                <a:cs typeface="メイリオ" panose="020B0604030504040204" pitchFamily="50" charset="-128"/>
              </a:rPr>
              <a:t>2022</a:t>
            </a:r>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年</a:t>
            </a:r>
            <a:r>
              <a:rPr kumimoji="1" lang="en-US" altLang="ja-JP" sz="1400" dirty="0">
                <a:latin typeface="Meiryo UI" panose="020B0604030504040204" pitchFamily="50" charset="-128"/>
                <a:ea typeface="Meiryo UI" panose="020B0604030504040204" pitchFamily="50" charset="-128"/>
                <a:cs typeface="メイリオ" panose="020B0604030504040204" pitchFamily="50" charset="-128"/>
              </a:rPr>
              <a:t>4</a:t>
            </a:r>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月～</a:t>
            </a:r>
            <a:r>
              <a:rPr kumimoji="1" lang="en-US" altLang="ja-JP" sz="1400" dirty="0">
                <a:latin typeface="Meiryo UI" panose="020B0604030504040204" pitchFamily="50" charset="-128"/>
                <a:ea typeface="Meiryo UI" panose="020B0604030504040204" pitchFamily="50" charset="-128"/>
                <a:cs typeface="メイリオ" panose="020B0604030504040204" pitchFamily="50" charset="-128"/>
              </a:rPr>
              <a:t>2022</a:t>
            </a:r>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年</a:t>
            </a:r>
            <a:r>
              <a:rPr kumimoji="1" lang="en-US" altLang="ja-JP" sz="1400" dirty="0">
                <a:latin typeface="Meiryo UI" panose="020B0604030504040204" pitchFamily="50" charset="-128"/>
                <a:ea typeface="Meiryo UI" panose="020B0604030504040204" pitchFamily="50" charset="-128"/>
                <a:cs typeface="メイリオ" panose="020B0604030504040204" pitchFamily="50" charset="-128"/>
              </a:rPr>
              <a:t>12</a:t>
            </a:r>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月</a:t>
            </a:r>
            <a:endParaRPr kumimoji="1" lang="en-US" altLang="ja-JP" sz="1400" dirty="0">
              <a:latin typeface="Meiryo UI" panose="020B0604030504040204" pitchFamily="50" charset="-128"/>
              <a:ea typeface="Meiryo UI" panose="020B0604030504040204" pitchFamily="50" charset="-128"/>
              <a:cs typeface="メイリオ"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メイリオ" panose="020B0604030504040204" pitchFamily="50" charset="-128"/>
            </a:endParaRPr>
          </a:p>
          <a:p>
            <a:r>
              <a:rPr kumimoji="1" lang="en-US" altLang="ja-JP" sz="1400" dirty="0">
                <a:latin typeface="Meiryo UI" panose="020B0604030504040204" pitchFamily="50" charset="-128"/>
                <a:ea typeface="Meiryo UI" panose="020B0604030504040204" pitchFamily="50" charset="-128"/>
                <a:cs typeface="メイリオ" panose="020B0604030504040204" pitchFamily="50" charset="-128"/>
              </a:rPr>
              <a:t>EXPO2025</a:t>
            </a:r>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大阪万博実証実験に参加し、路面ソーラー（初期型モデル）の実証実験を行いました。</a:t>
            </a:r>
            <a:endParaRPr kumimoji="1" lang="en-US" altLang="ja-JP" sz="1400" dirty="0">
              <a:latin typeface="Meiryo UI" panose="020B0604030504040204" pitchFamily="50" charset="-128"/>
              <a:ea typeface="Meiryo UI" panose="020B0604030504040204" pitchFamily="50" charset="-128"/>
              <a:cs typeface="メイリオ"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メイリオ" panose="020B0604030504040204" pitchFamily="50" charset="-128"/>
            </a:endParaRPr>
          </a:p>
          <a:p>
            <a:r>
              <a:rPr kumimoji="1" lang="en-US" altLang="ja-JP" sz="1400" dirty="0">
                <a:latin typeface="Meiryo UI" panose="020B0604030504040204" pitchFamily="50" charset="-128"/>
                <a:ea typeface="Meiryo UI" panose="020B0604030504040204" pitchFamily="50" charset="-128"/>
                <a:cs typeface="メイリオ" panose="020B0604030504040204" pitchFamily="50" charset="-128"/>
              </a:rPr>
              <a:t>※</a:t>
            </a:r>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路面ソーラーで発電した電気は、ソーラーハウスの空調・デジタルサイネージ・照明等の電力として使用しました。</a:t>
            </a:r>
            <a:endParaRPr kumimoji="1" lang="en-US" altLang="ja-JP" sz="1400" dirty="0">
              <a:latin typeface="Meiryo UI" panose="020B0604030504040204" pitchFamily="50" charset="-128"/>
              <a:ea typeface="Meiryo UI" panose="020B0604030504040204" pitchFamily="50" charset="-128"/>
              <a:cs typeface="メイリオ" panose="020B0604030504040204" pitchFamily="50" charset="-128"/>
            </a:endParaRPr>
          </a:p>
        </p:txBody>
      </p:sp>
      <p:grpSp>
        <p:nvGrpSpPr>
          <p:cNvPr id="3" name="グループ化 2"/>
          <p:cNvGrpSpPr>
            <a:grpSpLocks noChangeAspect="1"/>
          </p:cNvGrpSpPr>
          <p:nvPr/>
        </p:nvGrpSpPr>
        <p:grpSpPr>
          <a:xfrm>
            <a:off x="8199018" y="1307130"/>
            <a:ext cx="3586709" cy="2391139"/>
            <a:chOff x="8206465" y="2840895"/>
            <a:chExt cx="3840668" cy="2560445"/>
          </a:xfrm>
        </p:grpSpPr>
        <p:pic>
          <p:nvPicPr>
            <p:cNvPr id="19" name="図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06465" y="2840895"/>
              <a:ext cx="3840668" cy="2560445"/>
            </a:xfrm>
            <a:prstGeom prst="rect">
              <a:avLst/>
            </a:prstGeom>
          </p:spPr>
        </p:pic>
        <p:pic>
          <p:nvPicPr>
            <p:cNvPr id="21" name="図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328225" y="2965962"/>
              <a:ext cx="1684215" cy="1122810"/>
            </a:xfrm>
            <a:prstGeom prst="rect">
              <a:avLst/>
            </a:prstGeom>
            <a:ln w="19050">
              <a:solidFill>
                <a:srgbClr val="00B0F0"/>
              </a:solidFill>
            </a:ln>
          </p:spPr>
        </p:pic>
      </p:grpSp>
      <p:sp>
        <p:nvSpPr>
          <p:cNvPr id="24" name="テキスト ボックス 23"/>
          <p:cNvSpPr txBox="1"/>
          <p:nvPr/>
        </p:nvSpPr>
        <p:spPr>
          <a:xfrm>
            <a:off x="8181367" y="3702563"/>
            <a:ext cx="3840668" cy="2677656"/>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実証実験期間：</a:t>
            </a:r>
            <a:r>
              <a:rPr kumimoji="1" lang="en-US" altLang="ja-JP" sz="1400" dirty="0">
                <a:latin typeface="Meiryo UI" panose="020B0604030504040204" pitchFamily="50" charset="-128"/>
                <a:ea typeface="Meiryo UI" panose="020B0604030504040204" pitchFamily="50" charset="-128"/>
                <a:cs typeface="メイリオ" panose="020B0604030504040204" pitchFamily="50" charset="-128"/>
              </a:rPr>
              <a:t>2023</a:t>
            </a:r>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年</a:t>
            </a:r>
            <a:r>
              <a:rPr kumimoji="1" lang="en-US" altLang="ja-JP" sz="1400" dirty="0">
                <a:latin typeface="Meiryo UI" panose="020B0604030504040204" pitchFamily="50" charset="-128"/>
                <a:ea typeface="Meiryo UI" panose="020B0604030504040204" pitchFamily="50" charset="-128"/>
                <a:cs typeface="メイリオ" panose="020B0604030504040204" pitchFamily="50" charset="-128"/>
              </a:rPr>
              <a:t>8</a:t>
            </a:r>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月～</a:t>
            </a:r>
            <a:r>
              <a:rPr kumimoji="1" lang="en-US" altLang="ja-JP" sz="1400" dirty="0">
                <a:latin typeface="Meiryo UI" panose="020B0604030504040204" pitchFamily="50" charset="-128"/>
                <a:ea typeface="Meiryo UI" panose="020B0604030504040204" pitchFamily="50" charset="-128"/>
                <a:cs typeface="メイリオ" panose="020B0604030504040204" pitchFamily="50" charset="-128"/>
              </a:rPr>
              <a:t>2025</a:t>
            </a:r>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年</a:t>
            </a:r>
            <a:r>
              <a:rPr kumimoji="1" lang="en-US" altLang="ja-JP" sz="1400" dirty="0">
                <a:latin typeface="Meiryo UI" panose="020B0604030504040204" pitchFamily="50" charset="-128"/>
                <a:ea typeface="Meiryo UI" panose="020B0604030504040204" pitchFamily="50" charset="-128"/>
                <a:cs typeface="メイリオ" panose="020B0604030504040204" pitchFamily="50" charset="-128"/>
              </a:rPr>
              <a:t>3</a:t>
            </a:r>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月</a:t>
            </a:r>
            <a:endParaRPr kumimoji="1" lang="en-US" altLang="ja-JP" sz="1400" dirty="0">
              <a:latin typeface="Meiryo UI" panose="020B0604030504040204" pitchFamily="50" charset="-128"/>
              <a:ea typeface="Meiryo UI" panose="020B0604030504040204" pitchFamily="50" charset="-128"/>
              <a:cs typeface="メイリオ"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メイリオ" panose="020B0604030504040204" pitchFamily="50" charset="-128"/>
            </a:endParaRPr>
          </a:p>
          <a:p>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共同開発会社の大林道路株式会社が、福島県大熊町と「ゼロカーボンの推進による復興まちづくりに関する連係協定」を締結し、路面ソーラー（</a:t>
            </a:r>
            <a:r>
              <a:rPr kumimoji="1" lang="en-US" altLang="ja-JP" sz="1400" dirty="0">
                <a:latin typeface="Meiryo UI" panose="020B0604030504040204" pitchFamily="50" charset="-128"/>
                <a:ea typeface="Meiryo UI" panose="020B0604030504040204" pitchFamily="50" charset="-128"/>
                <a:cs typeface="メイリオ" panose="020B0604030504040204" pitchFamily="50" charset="-128"/>
              </a:rPr>
              <a:t>400</a:t>
            </a:r>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）の実証実験を行いました。</a:t>
            </a:r>
            <a:endParaRPr kumimoji="1" lang="en-US" altLang="ja-JP" sz="1400" dirty="0">
              <a:latin typeface="Meiryo UI" panose="020B0604030504040204" pitchFamily="50" charset="-128"/>
              <a:ea typeface="Meiryo UI" panose="020B0604030504040204" pitchFamily="50" charset="-128"/>
              <a:cs typeface="メイリオ"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メイリオ" panose="020B0604030504040204" pitchFamily="50" charset="-128"/>
            </a:endParaRPr>
          </a:p>
          <a:p>
            <a:r>
              <a:rPr kumimoji="1" lang="en-US" altLang="ja-JP" sz="1400" dirty="0">
                <a:latin typeface="Meiryo UI" panose="020B0604030504040204" pitchFamily="50" charset="-128"/>
                <a:ea typeface="Meiryo UI" panose="020B0604030504040204" pitchFamily="50" charset="-128"/>
                <a:cs typeface="メイリオ" panose="020B0604030504040204" pitchFamily="50" charset="-128"/>
              </a:rPr>
              <a:t>※</a:t>
            </a:r>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路面ソーラーで発電した電気は、バス停のデジタルサイネージの電力として使用しました。</a:t>
            </a:r>
            <a:endParaRPr kumimoji="1" lang="en-US" altLang="ja-JP" sz="1400" dirty="0">
              <a:latin typeface="Meiryo UI" panose="020B0604030504040204" pitchFamily="50" charset="-128"/>
              <a:ea typeface="Meiryo UI" panose="020B0604030504040204" pitchFamily="50" charset="-128"/>
              <a:cs typeface="メイリオ" panose="020B0604030504040204" pitchFamily="50" charset="-128"/>
            </a:endParaRPr>
          </a:p>
          <a:p>
            <a:r>
              <a:rPr kumimoji="1" lang="en-US" altLang="ja-JP" sz="1400" dirty="0">
                <a:latin typeface="Meiryo UI" panose="020B0604030504040204" pitchFamily="50" charset="-128"/>
                <a:ea typeface="Meiryo UI" panose="020B0604030504040204" pitchFamily="50" charset="-128"/>
                <a:cs typeface="メイリオ" panose="020B0604030504040204" pitchFamily="50" charset="-128"/>
              </a:rPr>
              <a:t>※</a:t>
            </a:r>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駐車場車路に設置したことで、</a:t>
            </a:r>
            <a:r>
              <a:rPr kumimoji="1" lang="en-US" altLang="ja-JP" sz="1400" dirty="0">
                <a:latin typeface="Meiryo UI" panose="020B0604030504040204" pitchFamily="50" charset="-128"/>
                <a:ea typeface="Meiryo UI" panose="020B0604030504040204" pitchFamily="50" charset="-128"/>
                <a:cs typeface="メイリオ" panose="020B0604030504040204" pitchFamily="50" charset="-128"/>
              </a:rPr>
              <a:t>1</a:t>
            </a:r>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日平均</a:t>
            </a:r>
            <a:r>
              <a:rPr kumimoji="1" lang="en-US" altLang="ja-JP" sz="1400" dirty="0">
                <a:latin typeface="Meiryo UI" panose="020B0604030504040204" pitchFamily="50" charset="-128"/>
                <a:ea typeface="Meiryo UI" panose="020B0604030504040204" pitchFamily="50" charset="-128"/>
                <a:cs typeface="メイリオ" panose="020B0604030504040204" pitchFamily="50" charset="-128"/>
              </a:rPr>
              <a:t>65</a:t>
            </a:r>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台（大型バス含む）の車両走行に対しての耐久性を確認することができました。</a:t>
            </a:r>
            <a:endParaRPr kumimoji="1" lang="en-US" altLang="ja-JP" sz="1400" dirty="0">
              <a:latin typeface="Meiryo UI" panose="020B0604030504040204" pitchFamily="50" charset="-128"/>
              <a:ea typeface="Meiryo UI" panose="020B0604030504040204" pitchFamily="50" charset="-128"/>
              <a:cs typeface="メイリオ" panose="020B0604030504040204" pitchFamily="50" charset="-128"/>
            </a:endParaRPr>
          </a:p>
        </p:txBody>
      </p:sp>
      <p:sp>
        <p:nvSpPr>
          <p:cNvPr id="4" name="スライド番号プレースホルダー 3"/>
          <p:cNvSpPr>
            <a:spLocks noGrp="1"/>
          </p:cNvSpPr>
          <p:nvPr>
            <p:ph type="sldNum" sz="quarter" idx="12"/>
          </p:nvPr>
        </p:nvSpPr>
        <p:spPr/>
        <p:txBody>
          <a:bodyPr/>
          <a:lstStyle/>
          <a:p>
            <a:fld id="{F91729D4-A164-47A3-830D-E792BCE699E4}" type="slidenum">
              <a:rPr lang="en-US" altLang="ja-JP" noProof="0" smtClean="0"/>
              <a:pPr/>
              <a:t>10</a:t>
            </a:fld>
            <a:endParaRPr lang="ja-JP" altLang="en-US" noProof="0" dirty="0"/>
          </a:p>
        </p:txBody>
      </p:sp>
      <p:sp>
        <p:nvSpPr>
          <p:cNvPr id="23" name="テキスト ボックス 22"/>
          <p:cNvSpPr txBox="1"/>
          <p:nvPr/>
        </p:nvSpPr>
        <p:spPr>
          <a:xfrm>
            <a:off x="298670" y="969099"/>
            <a:ext cx="3587529" cy="307777"/>
          </a:xfrm>
          <a:prstGeom prst="rect">
            <a:avLst/>
          </a:prstGeom>
          <a:noFill/>
        </p:spPr>
        <p:txBody>
          <a:bodyPr wrap="square" rtlCol="0">
            <a:spAutoFit/>
          </a:bodyPr>
          <a:lstStyle/>
          <a:p>
            <a:pPr algn="ctr"/>
            <a:r>
              <a:rPr kumimoji="1" lang="ja-JP" altLang="en-US" sz="1400" b="1" dirty="0">
                <a:latin typeface="Meiryo UI" panose="020B0604030504040204" pitchFamily="50" charset="-128"/>
                <a:ea typeface="Meiryo UI" panose="020B0604030504040204" pitchFamily="50" charset="-128"/>
              </a:rPr>
              <a:t>東京ビックサイト</a:t>
            </a:r>
            <a:endParaRPr kumimoji="1" lang="en-US" altLang="ja-JP" sz="1400" b="1" dirty="0">
              <a:latin typeface="Meiryo UI" panose="020B0604030504040204" pitchFamily="50" charset="-128"/>
              <a:ea typeface="Meiryo UI" panose="020B0604030504040204" pitchFamily="50" charset="-128"/>
            </a:endParaRPr>
          </a:p>
        </p:txBody>
      </p:sp>
      <p:sp>
        <p:nvSpPr>
          <p:cNvPr id="25" name="テキスト ボックス 24"/>
          <p:cNvSpPr txBox="1"/>
          <p:nvPr/>
        </p:nvSpPr>
        <p:spPr>
          <a:xfrm>
            <a:off x="4201868" y="969098"/>
            <a:ext cx="3587529" cy="307777"/>
          </a:xfrm>
          <a:prstGeom prst="rect">
            <a:avLst/>
          </a:prstGeom>
          <a:noFill/>
        </p:spPr>
        <p:txBody>
          <a:bodyPr wrap="square" rtlCol="0">
            <a:spAutoFit/>
          </a:bodyPr>
          <a:lstStyle/>
          <a:p>
            <a:pPr algn="ctr"/>
            <a:r>
              <a:rPr kumimoji="1" lang="ja-JP" altLang="en-US" sz="1400" b="1" dirty="0">
                <a:latin typeface="Meiryo UI" panose="020B0604030504040204" pitchFamily="50" charset="-128"/>
                <a:ea typeface="Meiryo UI" panose="020B0604030504040204" pitchFamily="50" charset="-128"/>
              </a:rPr>
              <a:t>大阪万博会場</a:t>
            </a:r>
            <a:endParaRPr kumimoji="1" lang="en-US" altLang="ja-JP" sz="1400" b="1" dirty="0">
              <a:latin typeface="Meiryo UI" panose="020B0604030504040204" pitchFamily="50" charset="-128"/>
              <a:ea typeface="Meiryo UI" panose="020B0604030504040204" pitchFamily="50" charset="-128"/>
            </a:endParaRPr>
          </a:p>
        </p:txBody>
      </p:sp>
      <p:sp>
        <p:nvSpPr>
          <p:cNvPr id="26" name="テキスト ボックス 25"/>
          <p:cNvSpPr txBox="1"/>
          <p:nvPr/>
        </p:nvSpPr>
        <p:spPr>
          <a:xfrm>
            <a:off x="8214395" y="950754"/>
            <a:ext cx="3587529" cy="307777"/>
          </a:xfrm>
          <a:prstGeom prst="rect">
            <a:avLst/>
          </a:prstGeom>
          <a:noFill/>
        </p:spPr>
        <p:txBody>
          <a:bodyPr wrap="square" rtlCol="0">
            <a:spAutoFit/>
          </a:bodyPr>
          <a:lstStyle/>
          <a:p>
            <a:pPr algn="ctr"/>
            <a:r>
              <a:rPr kumimoji="1" lang="ja-JP" altLang="en-US" sz="1400" b="1" dirty="0">
                <a:latin typeface="Meiryo UI" panose="020B0604030504040204" pitchFamily="50" charset="-128"/>
                <a:ea typeface="Meiryo UI" panose="020B0604030504040204" pitchFamily="50" charset="-128"/>
              </a:rPr>
              <a:t>福島県大熊町</a:t>
            </a:r>
            <a:endParaRPr kumimoji="1" lang="en-US" altLang="ja-JP" sz="14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561876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図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570" y="724711"/>
            <a:ext cx="11473543" cy="6024431"/>
          </a:xfrm>
          <a:prstGeom prst="rect">
            <a:avLst/>
          </a:prstGeom>
        </p:spPr>
      </p:pic>
      <p:sp>
        <p:nvSpPr>
          <p:cNvPr id="16" name="正方形/長方形 15"/>
          <p:cNvSpPr/>
          <p:nvPr/>
        </p:nvSpPr>
        <p:spPr>
          <a:xfrm>
            <a:off x="0" y="0"/>
            <a:ext cx="12192000" cy="54868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bg2">
                  <a:lumMod val="50000"/>
                </a:schemeClr>
              </a:solidFill>
            </a:endParaRPr>
          </a:p>
        </p:txBody>
      </p:sp>
      <p:sp>
        <p:nvSpPr>
          <p:cNvPr id="4" name="スライド番号プレースホルダー 3"/>
          <p:cNvSpPr>
            <a:spLocks noGrp="1"/>
          </p:cNvSpPr>
          <p:nvPr>
            <p:ph type="sldNum" sz="quarter" idx="12"/>
          </p:nvPr>
        </p:nvSpPr>
        <p:spPr>
          <a:xfrm>
            <a:off x="9448800" y="6464242"/>
            <a:ext cx="2743200" cy="365125"/>
          </a:xfrm>
        </p:spPr>
        <p:txBody>
          <a:bodyPr/>
          <a:lstStyle/>
          <a:p>
            <a:fld id="{4C1F4EB9-FDC2-45F7-9E39-BFD4B2D9DDA9}" type="slidenum">
              <a:rPr kumimoji="1" lang="ja-JP" altLang="en-US" smtClean="0">
                <a:latin typeface="Meiryo UI" panose="020B0604030504040204" pitchFamily="50" charset="-128"/>
                <a:ea typeface="Meiryo UI" panose="020B0604030504040204" pitchFamily="50" charset="-128"/>
              </a:rPr>
              <a:t>11</a:t>
            </a:fld>
            <a:endParaRPr kumimoji="1" lang="ja-JP" altLang="en-US" dirty="0">
              <a:latin typeface="Meiryo UI" panose="020B0604030504040204" pitchFamily="50" charset="-128"/>
              <a:ea typeface="Meiryo UI" panose="020B0604030504040204" pitchFamily="50" charset="-128"/>
            </a:endParaRPr>
          </a:p>
        </p:txBody>
      </p:sp>
      <p:sp>
        <p:nvSpPr>
          <p:cNvPr id="6" name="テキスト ボックス 5"/>
          <p:cNvSpPr txBox="1"/>
          <p:nvPr/>
        </p:nvSpPr>
        <p:spPr>
          <a:xfrm>
            <a:off x="0" y="29822"/>
            <a:ext cx="2646878" cy="461665"/>
          </a:xfrm>
          <a:prstGeom prst="rect">
            <a:avLst/>
          </a:prstGeom>
          <a:noFill/>
        </p:spPr>
        <p:txBody>
          <a:bodyPr wrap="none" rtlCol="0">
            <a:spAutoFit/>
          </a:bodyPr>
          <a:lstStyle/>
          <a:p>
            <a:r>
              <a:rPr kumimoji="1" lang="ja-JP" altLang="en-US" sz="2400" dirty="0">
                <a:solidFill>
                  <a:schemeClr val="bg2">
                    <a:lumMod val="50000"/>
                  </a:schemeClr>
                </a:solidFill>
                <a:latin typeface="HGSｺﾞｼｯｸE" panose="020B0900000000000000" pitchFamily="50" charset="-128"/>
                <a:ea typeface="HGSｺﾞｼｯｸE" panose="020B0900000000000000" pitchFamily="50" charset="-128"/>
                <a:cs typeface="メイリオ" panose="020B0604030504040204" pitchFamily="50" charset="-128"/>
              </a:rPr>
              <a:t>福島県大熊町役場</a:t>
            </a:r>
          </a:p>
        </p:txBody>
      </p:sp>
      <p:pic>
        <p:nvPicPr>
          <p:cNvPr id="7" name="図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7977" y="833243"/>
            <a:ext cx="6163726" cy="4109150"/>
          </a:xfrm>
          <a:prstGeom prst="rect">
            <a:avLst/>
          </a:prstGeom>
        </p:spPr>
      </p:pic>
      <p:pic>
        <p:nvPicPr>
          <p:cNvPr id="9" name="図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6090" y="3626286"/>
            <a:ext cx="2696833" cy="3020518"/>
          </a:xfrm>
          <a:prstGeom prst="rect">
            <a:avLst/>
          </a:prstGeom>
          <a:ln w="38100">
            <a:solidFill>
              <a:schemeClr val="accent1">
                <a:lumMod val="60000"/>
                <a:lumOff val="40000"/>
              </a:schemeClr>
            </a:solidFill>
          </a:ln>
        </p:spPr>
      </p:pic>
      <p:sp>
        <p:nvSpPr>
          <p:cNvPr id="10" name="テキスト ボックス 9"/>
          <p:cNvSpPr txBox="1"/>
          <p:nvPr/>
        </p:nvSpPr>
        <p:spPr>
          <a:xfrm>
            <a:off x="7727997" y="2532042"/>
            <a:ext cx="3682259" cy="369332"/>
          </a:xfrm>
          <a:prstGeom prst="rect">
            <a:avLst/>
          </a:prstGeom>
          <a:noFill/>
        </p:spPr>
        <p:txBody>
          <a:bodyPr wrap="square" rtlCol="0">
            <a:spAutoFit/>
          </a:bodyPr>
          <a:lstStyle/>
          <a:p>
            <a:pPr>
              <a:defRPr/>
            </a:pPr>
            <a:r>
              <a:rPr lang="ja-JP" altLang="en-US" b="1" dirty="0">
                <a:solidFill>
                  <a:schemeClr val="bg2">
                    <a:lumMod val="50000"/>
                  </a:schemeClr>
                </a:solidFill>
                <a:latin typeface="Meiryo UI" panose="020B0604030504040204" pitchFamily="50" charset="-128"/>
                <a:ea typeface="Meiryo UI" panose="020B0604030504040204" pitchFamily="50" charset="-128"/>
              </a:rPr>
              <a:t>路面ソーラー　</a:t>
            </a:r>
            <a:r>
              <a:rPr lang="en-US" altLang="ja-JP" b="1" dirty="0">
                <a:solidFill>
                  <a:schemeClr val="bg2">
                    <a:lumMod val="50000"/>
                  </a:schemeClr>
                </a:solidFill>
                <a:latin typeface="Meiryo UI" panose="020B0604030504040204" pitchFamily="50" charset="-128"/>
                <a:ea typeface="Meiryo UI" panose="020B0604030504040204" pitchFamily="50" charset="-128"/>
              </a:rPr>
              <a:t>300</a:t>
            </a:r>
            <a:r>
              <a:rPr lang="ja-JP" altLang="en-US" b="1" dirty="0">
                <a:solidFill>
                  <a:schemeClr val="bg2">
                    <a:lumMod val="50000"/>
                  </a:schemeClr>
                </a:solidFill>
                <a:latin typeface="Meiryo UI" panose="020B0604030504040204" pitchFamily="50" charset="-128"/>
                <a:ea typeface="Meiryo UI" panose="020B0604030504040204" pitchFamily="50" charset="-128"/>
              </a:rPr>
              <a:t>枚（</a:t>
            </a:r>
            <a:r>
              <a:rPr lang="en-US" altLang="ja-JP" b="1" dirty="0">
                <a:solidFill>
                  <a:schemeClr val="bg2">
                    <a:lumMod val="50000"/>
                  </a:schemeClr>
                </a:solidFill>
                <a:latin typeface="Meiryo UI" panose="020B0604030504040204" pitchFamily="50" charset="-128"/>
                <a:ea typeface="Meiryo UI" panose="020B0604030504040204" pitchFamily="50" charset="-128"/>
              </a:rPr>
              <a:t>48</a:t>
            </a:r>
            <a:r>
              <a:rPr lang="ja-JP" altLang="en-US" b="1" dirty="0">
                <a:solidFill>
                  <a:schemeClr val="bg2">
                    <a:lumMod val="50000"/>
                  </a:schemeClr>
                </a:solidFill>
                <a:latin typeface="Meiryo UI" panose="020B0604030504040204" pitchFamily="50" charset="-128"/>
                <a:ea typeface="Meiryo UI" panose="020B0604030504040204" pitchFamily="50" charset="-128"/>
              </a:rPr>
              <a:t>㎥）</a:t>
            </a:r>
            <a:endParaRPr lang="en-US" altLang="ja-JP" b="1" dirty="0">
              <a:solidFill>
                <a:schemeClr val="bg2">
                  <a:lumMod val="50000"/>
                </a:schemeClr>
              </a:solidFill>
              <a:latin typeface="Meiryo UI" panose="020B0604030504040204" pitchFamily="50" charset="-128"/>
              <a:ea typeface="Meiryo UI" panose="020B0604030504040204" pitchFamily="50" charset="-128"/>
            </a:endParaRPr>
          </a:p>
        </p:txBody>
      </p:sp>
      <p:cxnSp>
        <p:nvCxnSpPr>
          <p:cNvPr id="11" name="直線矢印コネクタ 10"/>
          <p:cNvCxnSpPr>
            <a:stCxn id="10" idx="1"/>
          </p:cNvCxnSpPr>
          <p:nvPr/>
        </p:nvCxnSpPr>
        <p:spPr>
          <a:xfrm flipH="1">
            <a:off x="6063342" y="2716708"/>
            <a:ext cx="1664655" cy="560009"/>
          </a:xfrm>
          <a:prstGeom prst="straightConnector1">
            <a:avLst/>
          </a:prstGeom>
          <a:ln w="28575">
            <a:solidFill>
              <a:schemeClr val="accent1">
                <a:lumMod val="60000"/>
                <a:lumOff val="40000"/>
              </a:schemeClr>
            </a:solidFill>
            <a:headEnd type="none" w="med" len="med"/>
            <a:tailEnd type="arrow" w="med" len="med"/>
          </a:ln>
        </p:spPr>
        <p:style>
          <a:lnRef idx="1">
            <a:schemeClr val="accent2"/>
          </a:lnRef>
          <a:fillRef idx="0">
            <a:schemeClr val="accent2"/>
          </a:fillRef>
          <a:effectRef idx="0">
            <a:schemeClr val="accent2"/>
          </a:effectRef>
          <a:fontRef idx="minor">
            <a:schemeClr val="tx1"/>
          </a:fontRef>
        </p:style>
      </p:cxnSp>
      <p:sp>
        <p:nvSpPr>
          <p:cNvPr id="14" name="テキスト ボックス 13"/>
          <p:cNvSpPr txBox="1"/>
          <p:nvPr/>
        </p:nvSpPr>
        <p:spPr>
          <a:xfrm>
            <a:off x="6998994" y="993107"/>
            <a:ext cx="3682259" cy="369332"/>
          </a:xfrm>
          <a:prstGeom prst="rect">
            <a:avLst/>
          </a:prstGeom>
          <a:noFill/>
        </p:spPr>
        <p:txBody>
          <a:bodyPr wrap="square" rtlCol="0">
            <a:spAutoFit/>
          </a:bodyPr>
          <a:lstStyle/>
          <a:p>
            <a:pPr>
              <a:defRPr/>
            </a:pPr>
            <a:r>
              <a:rPr lang="ja-JP" altLang="en-US" b="1" dirty="0">
                <a:solidFill>
                  <a:schemeClr val="bg2">
                    <a:lumMod val="50000"/>
                  </a:schemeClr>
                </a:solidFill>
                <a:latin typeface="Meiryo UI" panose="020B0604030504040204" pitchFamily="50" charset="-128"/>
                <a:ea typeface="Meiryo UI" panose="020B0604030504040204" pitchFamily="50" charset="-128"/>
              </a:rPr>
              <a:t>バッテリー収納</a:t>
            </a:r>
            <a:r>
              <a:rPr lang="en-US" altLang="ja-JP" b="1" dirty="0">
                <a:solidFill>
                  <a:schemeClr val="bg2">
                    <a:lumMod val="50000"/>
                  </a:schemeClr>
                </a:solidFill>
                <a:latin typeface="Meiryo UI" panose="020B0604030504040204" pitchFamily="50" charset="-128"/>
                <a:ea typeface="Meiryo UI" panose="020B0604030504040204" pitchFamily="50" charset="-128"/>
              </a:rPr>
              <a:t>BOX</a:t>
            </a:r>
          </a:p>
        </p:txBody>
      </p:sp>
      <p:cxnSp>
        <p:nvCxnSpPr>
          <p:cNvPr id="15" name="直線矢印コネクタ 14"/>
          <p:cNvCxnSpPr>
            <a:stCxn id="14" idx="1"/>
          </p:cNvCxnSpPr>
          <p:nvPr/>
        </p:nvCxnSpPr>
        <p:spPr>
          <a:xfrm flipH="1">
            <a:off x="3897086" y="1177773"/>
            <a:ext cx="3101908" cy="1191656"/>
          </a:xfrm>
          <a:prstGeom prst="straightConnector1">
            <a:avLst/>
          </a:prstGeom>
          <a:ln w="28575">
            <a:solidFill>
              <a:schemeClr val="accent1">
                <a:lumMod val="60000"/>
                <a:lumOff val="40000"/>
              </a:schemeClr>
            </a:solidFill>
            <a:headEnd type="none" w="med" len="med"/>
            <a:tailEnd type="arrow" w="med" len="med"/>
          </a:ln>
        </p:spPr>
        <p:style>
          <a:lnRef idx="1">
            <a:schemeClr val="accent2"/>
          </a:lnRef>
          <a:fillRef idx="0">
            <a:schemeClr val="accent2"/>
          </a:fillRef>
          <a:effectRef idx="0">
            <a:schemeClr val="accent2"/>
          </a:effectRef>
          <a:fontRef idx="minor">
            <a:schemeClr val="tx1"/>
          </a:fontRef>
        </p:style>
      </p:cxnSp>
      <p:pic>
        <p:nvPicPr>
          <p:cNvPr id="20" name="図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98642" y="3420439"/>
            <a:ext cx="4767172" cy="3178114"/>
          </a:xfrm>
          <a:prstGeom prst="rect">
            <a:avLst/>
          </a:prstGeom>
        </p:spPr>
      </p:pic>
      <p:sp>
        <p:nvSpPr>
          <p:cNvPr id="19" name="楕円 18"/>
          <p:cNvSpPr/>
          <p:nvPr/>
        </p:nvSpPr>
        <p:spPr>
          <a:xfrm>
            <a:off x="6088318" y="5210790"/>
            <a:ext cx="2217482" cy="649956"/>
          </a:xfrm>
          <a:prstGeom prst="ellipse">
            <a:avLst/>
          </a:prstGeom>
          <a:solidFill>
            <a:schemeClr val="accent1">
              <a:lumMod val="60000"/>
              <a:lumOff val="4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p:cNvSpPr txBox="1"/>
          <p:nvPr/>
        </p:nvSpPr>
        <p:spPr>
          <a:xfrm>
            <a:off x="6296812" y="5381879"/>
            <a:ext cx="1800493" cy="307777"/>
          </a:xfrm>
          <a:prstGeom prst="rect">
            <a:avLst/>
          </a:prstGeom>
          <a:noFill/>
        </p:spPr>
        <p:txBody>
          <a:bodyPr wrap="none" rtlCol="0">
            <a:spAutoFit/>
          </a:bodyPr>
          <a:lstStyle/>
          <a:p>
            <a:r>
              <a:rPr kumimoji="1" lang="ja-JP" altLang="en-US" sz="1400" b="1" dirty="0">
                <a:solidFill>
                  <a:schemeClr val="bg2">
                    <a:lumMod val="50000"/>
                  </a:schemeClr>
                </a:solidFill>
                <a:latin typeface="FOT-スーラ ProN DB" panose="02020700000000000000" pitchFamily="18" charset="-128"/>
                <a:ea typeface="FOT-スーラ ProN DB" panose="02020700000000000000" pitchFamily="18" charset="-128"/>
              </a:rPr>
              <a:t>大型バスも通ります</a:t>
            </a:r>
          </a:p>
        </p:txBody>
      </p:sp>
      <p:sp>
        <p:nvSpPr>
          <p:cNvPr id="22" name="楕円 21"/>
          <p:cNvSpPr/>
          <p:nvPr/>
        </p:nvSpPr>
        <p:spPr>
          <a:xfrm>
            <a:off x="2754086" y="2166257"/>
            <a:ext cx="1143000" cy="830455"/>
          </a:xfrm>
          <a:prstGeom prst="ellipse">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4386175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正方形/長方形 21"/>
          <p:cNvSpPr/>
          <p:nvPr/>
        </p:nvSpPr>
        <p:spPr>
          <a:xfrm>
            <a:off x="0" y="0"/>
            <a:ext cx="12192000" cy="54868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pic>
        <p:nvPicPr>
          <p:cNvPr id="20" name="図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7000" y="876758"/>
            <a:ext cx="3757999" cy="5505104"/>
          </a:xfrm>
          <a:prstGeom prst="rect">
            <a:avLst/>
          </a:prstGeom>
        </p:spPr>
      </p:pic>
      <p:sp>
        <p:nvSpPr>
          <p:cNvPr id="15" name="タイトル 18">
            <a:extLst>
              <a:ext uri="{FF2B5EF4-FFF2-40B4-BE49-F238E27FC236}">
                <a16:creationId xmlns:a16="http://schemas.microsoft.com/office/drawing/2014/main" id="{E8D036FB-049F-42B9-8221-9EAE4768947B}"/>
              </a:ext>
            </a:extLst>
          </p:cNvPr>
          <p:cNvSpPr txBox="1">
            <a:spLocks/>
          </p:cNvSpPr>
          <p:nvPr/>
        </p:nvSpPr>
        <p:spPr>
          <a:xfrm>
            <a:off x="0" y="-63783"/>
            <a:ext cx="7113226" cy="724711"/>
          </a:xfrm>
          <a:prstGeom prst="rect">
            <a:avLst/>
          </a:prstGeom>
        </p:spPr>
        <p:txBody>
          <a:bodyPr rtlCol="0" anchor="t"/>
          <a:lstStyle>
            <a:lvl1pPr algn="ctr" defTabSz="914400" rtl="0" eaLnBrk="1" latinLnBrk="0" hangingPunct="1">
              <a:lnSpc>
                <a:spcPct val="90000"/>
              </a:lnSpc>
              <a:spcBef>
                <a:spcPct val="0"/>
              </a:spcBef>
              <a:buNone/>
              <a:defRPr sz="3200" kern="1200" cap="all" spc="200" baseline="0">
                <a:solidFill>
                  <a:schemeClr val="accent4"/>
                </a:solidFill>
                <a:latin typeface="Meiryo UI" panose="020B0604030504040204" pitchFamily="50" charset="-128"/>
                <a:ea typeface="Meiryo UI" panose="020B0604030504040204" pitchFamily="50" charset="-128"/>
                <a:cs typeface="+mj-cs"/>
              </a:defRPr>
            </a:lvl1pPr>
          </a:lstStyle>
          <a:p>
            <a:pPr algn="l">
              <a:lnSpc>
                <a:spcPct val="150000"/>
              </a:lnSpc>
            </a:pPr>
            <a:r>
              <a:rPr lang="ja-JP" altLang="en-US" sz="2400" dirty="0">
                <a:solidFill>
                  <a:schemeClr val="bg1">
                    <a:lumMod val="50000"/>
                  </a:schemeClr>
                </a:solidFill>
                <a:latin typeface="HGSｺﾞｼｯｸE" panose="020B0900000000000000" pitchFamily="50" charset="-128"/>
                <a:ea typeface="HGSｺﾞｼｯｸE" panose="020B0900000000000000" pitchFamily="50" charset="-128"/>
              </a:rPr>
              <a:t>路面ソーラー施工事例②</a:t>
            </a:r>
          </a:p>
        </p:txBody>
      </p:sp>
      <p:sp>
        <p:nvSpPr>
          <p:cNvPr id="18" name="テキスト ボックス 17"/>
          <p:cNvSpPr txBox="1"/>
          <p:nvPr/>
        </p:nvSpPr>
        <p:spPr>
          <a:xfrm>
            <a:off x="4290222" y="3719326"/>
            <a:ext cx="3683897" cy="2246769"/>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実証実験期間：</a:t>
            </a:r>
            <a:r>
              <a:rPr kumimoji="1" lang="en-US" altLang="ja-JP" sz="1400" dirty="0">
                <a:latin typeface="Meiryo UI" panose="020B0604030504040204" pitchFamily="50" charset="-128"/>
                <a:ea typeface="Meiryo UI" panose="020B0604030504040204" pitchFamily="50" charset="-128"/>
                <a:cs typeface="メイリオ" panose="020B0604030504040204" pitchFamily="50" charset="-128"/>
              </a:rPr>
              <a:t>2023</a:t>
            </a:r>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年</a:t>
            </a:r>
            <a:r>
              <a:rPr kumimoji="1" lang="en-US" altLang="ja-JP" sz="1400" dirty="0">
                <a:latin typeface="Meiryo UI" panose="020B0604030504040204" pitchFamily="50" charset="-128"/>
                <a:ea typeface="Meiryo UI" panose="020B0604030504040204" pitchFamily="50" charset="-128"/>
                <a:cs typeface="メイリオ" panose="020B0604030504040204" pitchFamily="50" charset="-128"/>
              </a:rPr>
              <a:t>10</a:t>
            </a:r>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月～</a:t>
            </a:r>
            <a:r>
              <a:rPr kumimoji="1" lang="en-US" altLang="ja-JP" sz="1400" dirty="0">
                <a:latin typeface="Meiryo UI" panose="020B0604030504040204" pitchFamily="50" charset="-128"/>
                <a:ea typeface="Meiryo UI" panose="020B0604030504040204" pitchFamily="50" charset="-128"/>
                <a:cs typeface="メイリオ" panose="020B0604030504040204" pitchFamily="50" charset="-128"/>
              </a:rPr>
              <a:t>2023</a:t>
            </a:r>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年</a:t>
            </a:r>
            <a:r>
              <a:rPr kumimoji="1" lang="en-US" altLang="ja-JP" sz="1400" dirty="0">
                <a:latin typeface="Meiryo UI" panose="020B0604030504040204" pitchFamily="50" charset="-128"/>
                <a:ea typeface="Meiryo UI" panose="020B0604030504040204" pitchFamily="50" charset="-128"/>
                <a:cs typeface="メイリオ" panose="020B0604030504040204" pitchFamily="50" charset="-128"/>
              </a:rPr>
              <a:t>12</a:t>
            </a:r>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月</a:t>
            </a:r>
            <a:endParaRPr kumimoji="1" lang="en-US" altLang="ja-JP" sz="1400" dirty="0">
              <a:latin typeface="Meiryo UI" panose="020B0604030504040204" pitchFamily="50" charset="-128"/>
              <a:ea typeface="Meiryo UI" panose="020B0604030504040204" pitchFamily="50" charset="-128"/>
              <a:cs typeface="メイリオ"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メイリオ" panose="020B0604030504040204" pitchFamily="50" charset="-128"/>
            </a:endParaRPr>
          </a:p>
          <a:p>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大阪市の御堂筋チャレンジ</a:t>
            </a:r>
            <a:r>
              <a:rPr kumimoji="1" lang="en-US" altLang="ja-JP" sz="1400" dirty="0">
                <a:latin typeface="Meiryo UI" panose="020B0604030504040204" pitchFamily="50" charset="-128"/>
                <a:ea typeface="Meiryo UI" panose="020B0604030504040204" pitchFamily="50" charset="-128"/>
                <a:cs typeface="メイリオ" panose="020B0604030504040204" pitchFamily="50" charset="-128"/>
              </a:rPr>
              <a:t>2023</a:t>
            </a:r>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に参加し、路面ソーラー（</a:t>
            </a:r>
            <a:r>
              <a:rPr kumimoji="1" lang="en-US" altLang="ja-JP" sz="1400" dirty="0">
                <a:latin typeface="Meiryo UI" panose="020B0604030504040204" pitchFamily="50" charset="-128"/>
                <a:ea typeface="Meiryo UI" panose="020B0604030504040204" pitchFamily="50" charset="-128"/>
                <a:cs typeface="メイリオ" panose="020B0604030504040204" pitchFamily="50" charset="-128"/>
              </a:rPr>
              <a:t>400</a:t>
            </a:r>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）及びガラス導光板を使用した「歩きスマホ」に対する注意喚起の実証実験を行いました。</a:t>
            </a:r>
            <a:endParaRPr kumimoji="1" lang="en-US" altLang="ja-JP" sz="1400" dirty="0">
              <a:latin typeface="Meiryo UI" panose="020B0604030504040204" pitchFamily="50" charset="-128"/>
              <a:ea typeface="Meiryo UI" panose="020B0604030504040204" pitchFamily="50" charset="-128"/>
              <a:cs typeface="メイリオ"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メイリオ" panose="020B0604030504040204" pitchFamily="50" charset="-128"/>
            </a:endParaRPr>
          </a:p>
          <a:p>
            <a:r>
              <a:rPr kumimoji="1" lang="en-US" altLang="ja-JP" sz="1400" dirty="0">
                <a:latin typeface="Meiryo UI" panose="020B0604030504040204" pitchFamily="50" charset="-128"/>
                <a:ea typeface="Meiryo UI" panose="020B0604030504040204" pitchFamily="50" charset="-128"/>
                <a:cs typeface="メイリオ" panose="020B0604030504040204" pitchFamily="50" charset="-128"/>
              </a:rPr>
              <a:t>※</a:t>
            </a:r>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路面ソーラーで発電した電気はガラス導光板の電力として使用し、特殊印刷された「歩きスマホ危険」表示が点滅して注意喚起を行いました。</a:t>
            </a:r>
            <a:endParaRPr kumimoji="1" lang="en-US" altLang="ja-JP" sz="1400" dirty="0">
              <a:latin typeface="Meiryo UI" panose="020B0604030504040204" pitchFamily="50" charset="-128"/>
              <a:ea typeface="Meiryo UI" panose="020B0604030504040204" pitchFamily="50" charset="-128"/>
              <a:cs typeface="メイリオ" panose="020B0604030504040204" pitchFamily="50" charset="-128"/>
            </a:endParaRPr>
          </a:p>
        </p:txBody>
      </p:sp>
      <p:pic>
        <p:nvPicPr>
          <p:cNvPr id="23" name="図 22"/>
          <p:cNvPicPr>
            <a:picLocks noChangeAspect="1"/>
          </p:cNvPicPr>
          <p:nvPr/>
        </p:nvPicPr>
        <p:blipFill rotWithShape="1">
          <a:blip r:embed="rId4" cstate="print">
            <a:extLst>
              <a:ext uri="{28A0092B-C50C-407E-A947-70E740481C1C}">
                <a14:useLocalDpi xmlns:a14="http://schemas.microsoft.com/office/drawing/2010/main" val="0"/>
              </a:ext>
            </a:extLst>
          </a:blip>
          <a:srcRect l="14798" r="9990" b="10859"/>
          <a:stretch/>
        </p:blipFill>
        <p:spPr>
          <a:xfrm>
            <a:off x="4296275" y="1301423"/>
            <a:ext cx="3610800" cy="2407731"/>
          </a:xfrm>
          <a:prstGeom prst="rect">
            <a:avLst/>
          </a:prstGeom>
        </p:spPr>
      </p:pic>
      <p:sp>
        <p:nvSpPr>
          <p:cNvPr id="2" name="スライド番号プレースホルダー 1"/>
          <p:cNvSpPr>
            <a:spLocks noGrp="1"/>
          </p:cNvSpPr>
          <p:nvPr>
            <p:ph type="sldNum" sz="quarter" idx="12"/>
          </p:nvPr>
        </p:nvSpPr>
        <p:spPr/>
        <p:txBody>
          <a:bodyPr/>
          <a:lstStyle/>
          <a:p>
            <a:fld id="{F91729D4-A164-47A3-830D-E792BCE699E4}" type="slidenum">
              <a:rPr lang="en-US" altLang="ja-JP" noProof="0" smtClean="0"/>
              <a:pPr/>
              <a:t>12</a:t>
            </a:fld>
            <a:endParaRPr lang="ja-JP" altLang="en-US" noProof="0" dirty="0"/>
          </a:p>
        </p:txBody>
      </p:sp>
      <p:sp>
        <p:nvSpPr>
          <p:cNvPr id="17" name="テキスト ボックス 16"/>
          <p:cNvSpPr txBox="1"/>
          <p:nvPr/>
        </p:nvSpPr>
        <p:spPr>
          <a:xfrm>
            <a:off x="4296275" y="979984"/>
            <a:ext cx="3587529" cy="307777"/>
          </a:xfrm>
          <a:prstGeom prst="rect">
            <a:avLst/>
          </a:prstGeom>
          <a:noFill/>
        </p:spPr>
        <p:txBody>
          <a:bodyPr wrap="square" rtlCol="0">
            <a:spAutoFit/>
          </a:bodyPr>
          <a:lstStyle/>
          <a:p>
            <a:pPr algn="ctr"/>
            <a:r>
              <a:rPr kumimoji="1" lang="ja-JP" altLang="en-US" sz="1400" b="1" dirty="0">
                <a:latin typeface="Meiryo UI" panose="020B0604030504040204" pitchFamily="50" charset="-128"/>
                <a:ea typeface="Meiryo UI" panose="020B0604030504040204" pitchFamily="50" charset="-128"/>
              </a:rPr>
              <a:t>大阪市御堂筋</a:t>
            </a:r>
            <a:endParaRPr kumimoji="1" lang="en-US" altLang="ja-JP" sz="1400" b="1" dirty="0">
              <a:latin typeface="Meiryo UI" panose="020B0604030504040204" pitchFamily="50" charset="-128"/>
              <a:ea typeface="Meiryo UI" panose="020B0604030504040204" pitchFamily="50" charset="-128"/>
            </a:endParaRPr>
          </a:p>
        </p:txBody>
      </p:sp>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441" y="876759"/>
            <a:ext cx="3757999" cy="5505104"/>
          </a:xfrm>
          <a:prstGeom prst="rect">
            <a:avLst/>
          </a:prstGeom>
        </p:spPr>
      </p:pic>
      <p:pic>
        <p:nvPicPr>
          <p:cNvPr id="4" name="図 3"/>
          <p:cNvPicPr>
            <a:picLocks noChangeAspect="1"/>
          </p:cNvPicPr>
          <p:nvPr/>
        </p:nvPicPr>
        <p:blipFill rotWithShape="1">
          <a:blip r:embed="rId5" cstate="print">
            <a:extLst>
              <a:ext uri="{28A0092B-C50C-407E-A947-70E740481C1C}">
                <a14:useLocalDpi xmlns:a14="http://schemas.microsoft.com/office/drawing/2010/main" val="0"/>
              </a:ext>
            </a:extLst>
          </a:blip>
          <a:srcRect b="10253"/>
          <a:stretch/>
        </p:blipFill>
        <p:spPr>
          <a:xfrm>
            <a:off x="334198" y="1301423"/>
            <a:ext cx="3577070" cy="2407731"/>
          </a:xfrm>
          <a:prstGeom prst="rect">
            <a:avLst/>
          </a:prstGeom>
        </p:spPr>
      </p:pic>
      <p:sp>
        <p:nvSpPr>
          <p:cNvPr id="5" name="テキスト ボックス 4"/>
          <p:cNvSpPr txBox="1"/>
          <p:nvPr/>
        </p:nvSpPr>
        <p:spPr>
          <a:xfrm>
            <a:off x="328968" y="3719327"/>
            <a:ext cx="3582300" cy="2031325"/>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実証実験期間：</a:t>
            </a:r>
            <a:r>
              <a:rPr kumimoji="1" lang="en-US" altLang="ja-JP" sz="1400" dirty="0">
                <a:latin typeface="Meiryo UI" panose="020B0604030504040204" pitchFamily="50" charset="-128"/>
                <a:ea typeface="Meiryo UI" panose="020B0604030504040204" pitchFamily="50" charset="-128"/>
                <a:cs typeface="メイリオ" panose="020B0604030504040204" pitchFamily="50" charset="-128"/>
              </a:rPr>
              <a:t>2023</a:t>
            </a:r>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年</a:t>
            </a:r>
            <a:r>
              <a:rPr kumimoji="1" lang="en-US" altLang="ja-JP" sz="1400" dirty="0">
                <a:latin typeface="Meiryo UI" panose="020B0604030504040204" pitchFamily="50" charset="-128"/>
                <a:ea typeface="Meiryo UI" panose="020B0604030504040204" pitchFamily="50" charset="-128"/>
                <a:cs typeface="メイリオ" panose="020B0604030504040204" pitchFamily="50" charset="-128"/>
              </a:rPr>
              <a:t>7</a:t>
            </a:r>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月～現在</a:t>
            </a:r>
            <a:endParaRPr kumimoji="1" lang="en-US" altLang="ja-JP" sz="1400" dirty="0">
              <a:latin typeface="Meiryo UI" panose="020B0604030504040204" pitchFamily="50" charset="-128"/>
              <a:ea typeface="Meiryo UI" panose="020B0604030504040204" pitchFamily="50" charset="-128"/>
              <a:cs typeface="メイリオ"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メイリオ" panose="020B0604030504040204" pitchFamily="50" charset="-128"/>
            </a:endParaRPr>
          </a:p>
          <a:p>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神戸市と「屋外公共空間における異常高温対策に関する連携協定」を締結し、路面ソーラー（</a:t>
            </a:r>
            <a:r>
              <a:rPr kumimoji="1" lang="en-US" altLang="ja-JP" sz="1400" dirty="0">
                <a:latin typeface="Meiryo UI" panose="020B0604030504040204" pitchFamily="50" charset="-128"/>
                <a:ea typeface="Meiryo UI" panose="020B0604030504040204" pitchFamily="50" charset="-128"/>
                <a:cs typeface="メイリオ" panose="020B0604030504040204" pitchFamily="50" charset="-128"/>
              </a:rPr>
              <a:t>400</a:t>
            </a:r>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）及びクールベンチの実証実験を行っています。</a:t>
            </a:r>
            <a:endParaRPr kumimoji="1" lang="en-US" altLang="ja-JP" sz="1400" dirty="0">
              <a:latin typeface="Meiryo UI" panose="020B0604030504040204" pitchFamily="50" charset="-128"/>
              <a:ea typeface="Meiryo UI" panose="020B0604030504040204" pitchFamily="50" charset="-128"/>
              <a:cs typeface="メイリオ"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メイリオ" panose="020B0604030504040204" pitchFamily="50" charset="-128"/>
            </a:endParaRPr>
          </a:p>
          <a:p>
            <a:r>
              <a:rPr kumimoji="1" lang="en-US" altLang="ja-JP" sz="1400" dirty="0">
                <a:latin typeface="Meiryo UI" panose="020B0604030504040204" pitchFamily="50" charset="-128"/>
                <a:ea typeface="Meiryo UI" panose="020B0604030504040204" pitchFamily="50" charset="-128"/>
                <a:cs typeface="メイリオ" panose="020B0604030504040204" pitchFamily="50" charset="-128"/>
              </a:rPr>
              <a:t>※</a:t>
            </a:r>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路面ソーラーで発電した電気は、クールベンチの電力として使用しています。</a:t>
            </a:r>
            <a:endParaRPr kumimoji="1" lang="en-US" altLang="ja-JP" sz="1400" dirty="0">
              <a:latin typeface="Meiryo UI" panose="020B0604030504040204" pitchFamily="50" charset="-128"/>
              <a:ea typeface="Meiryo UI" panose="020B0604030504040204" pitchFamily="50" charset="-128"/>
              <a:cs typeface="メイリオ" panose="020B0604030504040204" pitchFamily="50" charset="-128"/>
            </a:endParaRPr>
          </a:p>
        </p:txBody>
      </p:sp>
      <p:sp>
        <p:nvSpPr>
          <p:cNvPr id="6" name="テキスト ボックス 5"/>
          <p:cNvSpPr txBox="1"/>
          <p:nvPr/>
        </p:nvSpPr>
        <p:spPr>
          <a:xfrm>
            <a:off x="328968" y="979984"/>
            <a:ext cx="3587529" cy="307777"/>
          </a:xfrm>
          <a:prstGeom prst="rect">
            <a:avLst/>
          </a:prstGeom>
          <a:noFill/>
        </p:spPr>
        <p:txBody>
          <a:bodyPr wrap="square" rtlCol="0">
            <a:spAutoFit/>
          </a:bodyPr>
          <a:lstStyle/>
          <a:p>
            <a:pPr algn="ctr"/>
            <a:r>
              <a:rPr kumimoji="1" lang="ja-JP" altLang="en-US" sz="1400" b="1" dirty="0">
                <a:latin typeface="Meiryo UI" panose="020B0604030504040204" pitchFamily="50" charset="-128"/>
                <a:ea typeface="Meiryo UI" panose="020B0604030504040204" pitchFamily="50" charset="-128"/>
              </a:rPr>
              <a:t>神戸市磯上公園</a:t>
            </a:r>
            <a:endParaRPr kumimoji="1" lang="en-US" altLang="ja-JP" sz="1400" b="1" dirty="0">
              <a:latin typeface="Meiryo UI" panose="020B0604030504040204" pitchFamily="50" charset="-128"/>
              <a:ea typeface="Meiryo UI" panose="020B0604030504040204" pitchFamily="50" charset="-128"/>
            </a:endParaRPr>
          </a:p>
        </p:txBody>
      </p:sp>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6319" y="876758"/>
            <a:ext cx="3757999" cy="5505104"/>
          </a:xfrm>
          <a:prstGeom prst="rect">
            <a:avLst/>
          </a:prstGeom>
        </p:spPr>
      </p:pic>
      <p:sp>
        <p:nvSpPr>
          <p:cNvPr id="8" name="テキスト ボックス 7"/>
          <p:cNvSpPr txBox="1"/>
          <p:nvPr/>
        </p:nvSpPr>
        <p:spPr>
          <a:xfrm>
            <a:off x="8328895" y="3719326"/>
            <a:ext cx="3641017" cy="2031325"/>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実証実験期間：</a:t>
            </a:r>
            <a:r>
              <a:rPr kumimoji="1" lang="en-US" altLang="ja-JP" sz="1400" dirty="0">
                <a:latin typeface="Meiryo UI" panose="020B0604030504040204" pitchFamily="50" charset="-128"/>
                <a:ea typeface="Meiryo UI" panose="020B0604030504040204" pitchFamily="50" charset="-128"/>
                <a:cs typeface="メイリオ" panose="020B0604030504040204" pitchFamily="50" charset="-128"/>
              </a:rPr>
              <a:t>2024</a:t>
            </a:r>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年</a:t>
            </a:r>
            <a:r>
              <a:rPr kumimoji="1" lang="en-US" altLang="ja-JP" sz="1400" dirty="0">
                <a:latin typeface="Meiryo UI" panose="020B0604030504040204" pitchFamily="50" charset="-128"/>
                <a:ea typeface="Meiryo UI" panose="020B0604030504040204" pitchFamily="50" charset="-128"/>
                <a:cs typeface="メイリオ" panose="020B0604030504040204" pitchFamily="50" charset="-128"/>
              </a:rPr>
              <a:t>4</a:t>
            </a:r>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月～現在</a:t>
            </a:r>
            <a:endParaRPr kumimoji="1" lang="en-US" altLang="ja-JP" sz="1400" dirty="0">
              <a:latin typeface="Meiryo UI" panose="020B0604030504040204" pitchFamily="50" charset="-128"/>
              <a:ea typeface="Meiryo UI" panose="020B0604030504040204" pitchFamily="50" charset="-128"/>
              <a:cs typeface="メイリオ" panose="020B0604030504040204" pitchFamily="50" charset="-128"/>
            </a:endParaRPr>
          </a:p>
          <a:p>
            <a:endParaRPr kumimoji="1" lang="en-US" altLang="ja-JP" sz="1400" dirty="0">
              <a:solidFill>
                <a:srgbClr val="FF0000"/>
              </a:solidFill>
              <a:latin typeface="Meiryo UI" panose="020B0604030504040204" pitchFamily="50" charset="-128"/>
              <a:ea typeface="Meiryo UI" panose="020B0604030504040204" pitchFamily="50" charset="-128"/>
              <a:cs typeface="メイリオ" panose="020B0604030504040204" pitchFamily="50" charset="-128"/>
            </a:endParaRPr>
          </a:p>
          <a:p>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共同開発会社である大林道路株式会社が南紀白浜空港と共同で、空港制限区域内では国内初の試みとなる太陽光発電として、路面ソーラー（</a:t>
            </a:r>
            <a:r>
              <a:rPr kumimoji="1" lang="en-US" altLang="ja-JP" sz="1400" dirty="0">
                <a:latin typeface="Meiryo UI" panose="020B0604030504040204" pitchFamily="50" charset="-128"/>
                <a:ea typeface="Meiryo UI" panose="020B0604030504040204" pitchFamily="50" charset="-128"/>
                <a:cs typeface="メイリオ" panose="020B0604030504040204" pitchFamily="50" charset="-128"/>
              </a:rPr>
              <a:t>400</a:t>
            </a:r>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）の実証実験を行っています。</a:t>
            </a:r>
            <a:endParaRPr kumimoji="1" lang="en-US" altLang="ja-JP" sz="1400" dirty="0">
              <a:latin typeface="Meiryo UI" panose="020B0604030504040204" pitchFamily="50" charset="-128"/>
              <a:ea typeface="Meiryo UI" panose="020B0604030504040204" pitchFamily="50" charset="-128"/>
              <a:cs typeface="メイリオ"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cs typeface="メイリオ" panose="020B0604030504040204" pitchFamily="50" charset="-128"/>
            </a:endParaRPr>
          </a:p>
          <a:p>
            <a:r>
              <a:rPr kumimoji="1" lang="en-US" altLang="ja-JP" sz="1400" dirty="0">
                <a:latin typeface="Meiryo UI" panose="020B0604030504040204" pitchFamily="50" charset="-128"/>
                <a:ea typeface="Meiryo UI" panose="020B0604030504040204" pitchFamily="50" charset="-128"/>
                <a:cs typeface="メイリオ" panose="020B0604030504040204" pitchFamily="50" charset="-128"/>
              </a:rPr>
              <a:t>※</a:t>
            </a:r>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路面ソーラーで発電した電気はロボット芝刈り機の電力として使用しています。</a:t>
            </a:r>
            <a:endParaRPr kumimoji="1" lang="en-US" altLang="ja-JP" sz="1400" dirty="0">
              <a:latin typeface="Meiryo UI" panose="020B0604030504040204" pitchFamily="50" charset="-128"/>
              <a:ea typeface="Meiryo UI" panose="020B0604030504040204" pitchFamily="50" charset="-128"/>
              <a:cs typeface="メイリオ" panose="020B0604030504040204" pitchFamily="50" charset="-128"/>
            </a:endParaRPr>
          </a:p>
        </p:txBody>
      </p:sp>
      <p:pic>
        <p:nvPicPr>
          <p:cNvPr id="9" name="図 8"/>
          <p:cNvPicPr>
            <a:picLocks noChangeAspect="1"/>
          </p:cNvPicPr>
          <p:nvPr/>
        </p:nvPicPr>
        <p:blipFill rotWithShape="1">
          <a:blip r:embed="rId6" cstate="print">
            <a:extLst>
              <a:ext uri="{28A0092B-C50C-407E-A947-70E740481C1C}">
                <a14:useLocalDpi xmlns:a14="http://schemas.microsoft.com/office/drawing/2010/main" val="0"/>
              </a:ext>
            </a:extLst>
          </a:blip>
          <a:srcRect t="6161" b="5013"/>
          <a:stretch/>
        </p:blipFill>
        <p:spPr>
          <a:xfrm>
            <a:off x="8321567" y="1302964"/>
            <a:ext cx="3611797" cy="2406190"/>
          </a:xfrm>
          <a:prstGeom prst="rect">
            <a:avLst/>
          </a:prstGeom>
        </p:spPr>
      </p:pic>
      <p:sp>
        <p:nvSpPr>
          <p:cNvPr id="11" name="テキスト ボックス 10"/>
          <p:cNvSpPr txBox="1"/>
          <p:nvPr/>
        </p:nvSpPr>
        <p:spPr>
          <a:xfrm>
            <a:off x="8328895" y="979984"/>
            <a:ext cx="3587529" cy="307777"/>
          </a:xfrm>
          <a:prstGeom prst="rect">
            <a:avLst/>
          </a:prstGeom>
          <a:noFill/>
        </p:spPr>
        <p:txBody>
          <a:bodyPr wrap="square" rtlCol="0">
            <a:spAutoFit/>
          </a:bodyPr>
          <a:lstStyle/>
          <a:p>
            <a:pPr algn="ctr"/>
            <a:r>
              <a:rPr kumimoji="1" lang="ja-JP" altLang="en-US" sz="1400" b="1" dirty="0">
                <a:latin typeface="Meiryo UI" panose="020B0604030504040204" pitchFamily="50" charset="-128"/>
                <a:ea typeface="Meiryo UI" panose="020B0604030504040204" pitchFamily="50" charset="-128"/>
              </a:rPr>
              <a:t>南紀白浜空港</a:t>
            </a:r>
            <a:endParaRPr kumimoji="1" lang="en-US" altLang="ja-JP" sz="14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2279856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829" y="638355"/>
            <a:ext cx="11625942" cy="6083120"/>
          </a:xfrm>
          <a:prstGeom prst="rect">
            <a:avLst/>
          </a:prstGeom>
        </p:spPr>
      </p:pic>
      <p:sp>
        <p:nvSpPr>
          <p:cNvPr id="4" name="スライド番号プレースホルダー 3"/>
          <p:cNvSpPr>
            <a:spLocks noGrp="1"/>
          </p:cNvSpPr>
          <p:nvPr>
            <p:ph type="sldNum" sz="quarter" idx="12"/>
          </p:nvPr>
        </p:nvSpPr>
        <p:spPr>
          <a:xfrm>
            <a:off x="9448800" y="6479461"/>
            <a:ext cx="2743200" cy="365125"/>
          </a:xfrm>
        </p:spPr>
        <p:txBody>
          <a:bodyPr/>
          <a:lstStyle/>
          <a:p>
            <a:fld id="{4C1F4EB9-FDC2-45F7-9E39-BFD4B2D9DDA9}" type="slidenum">
              <a:rPr kumimoji="1" lang="ja-JP" altLang="en-US" smtClean="0">
                <a:latin typeface="Meiryo UI" panose="020B0604030504040204" pitchFamily="50" charset="-128"/>
                <a:ea typeface="Meiryo UI" panose="020B0604030504040204" pitchFamily="50" charset="-128"/>
              </a:rPr>
              <a:t>13</a:t>
            </a:fld>
            <a:endParaRPr kumimoji="1" lang="ja-JP" altLang="en-US" dirty="0">
              <a:latin typeface="Meiryo UI" panose="020B0604030504040204" pitchFamily="50" charset="-128"/>
              <a:ea typeface="Meiryo UI" panose="020B0604030504040204" pitchFamily="50" charset="-128"/>
            </a:endParaRPr>
          </a:p>
        </p:txBody>
      </p:sp>
      <p:sp>
        <p:nvSpPr>
          <p:cNvPr id="5" name="正方形/長方形 4"/>
          <p:cNvSpPr/>
          <p:nvPr/>
        </p:nvSpPr>
        <p:spPr>
          <a:xfrm>
            <a:off x="0" y="0"/>
            <a:ext cx="12192000" cy="54868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0" y="20084"/>
            <a:ext cx="2339102" cy="461665"/>
          </a:xfrm>
          <a:prstGeom prst="rect">
            <a:avLst/>
          </a:prstGeom>
          <a:noFill/>
        </p:spPr>
        <p:txBody>
          <a:bodyPr wrap="none" rtlCol="0">
            <a:spAutoFit/>
          </a:bodyPr>
          <a:lstStyle/>
          <a:p>
            <a:r>
              <a:rPr kumimoji="1" lang="ja-JP" altLang="en-US" sz="2400" dirty="0">
                <a:solidFill>
                  <a:schemeClr val="bg2">
                    <a:lumMod val="50000"/>
                  </a:schemeClr>
                </a:solidFill>
                <a:latin typeface="HGSｺﾞｼｯｸE" panose="020B0900000000000000" pitchFamily="50" charset="-128"/>
                <a:ea typeface="HGSｺﾞｼｯｸE" panose="020B0900000000000000" pitchFamily="50" charset="-128"/>
                <a:cs typeface="メイリオ" panose="020B0604030504040204" pitchFamily="50" charset="-128"/>
              </a:rPr>
              <a:t>神戸市磯上公園</a:t>
            </a:r>
          </a:p>
        </p:txBody>
      </p:sp>
      <p:pic>
        <p:nvPicPr>
          <p:cNvPr id="7" name="図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7707" y="702845"/>
            <a:ext cx="5475953" cy="4106965"/>
          </a:xfrm>
          <a:prstGeom prst="rect">
            <a:avLst/>
          </a:prstGeom>
        </p:spPr>
      </p:pic>
      <p:pic>
        <p:nvPicPr>
          <p:cNvPr id="8" name="図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76731" y="718003"/>
            <a:ext cx="3933645" cy="2950234"/>
          </a:xfrm>
          <a:prstGeom prst="rect">
            <a:avLst/>
          </a:prstGeom>
        </p:spPr>
      </p:pic>
      <p:pic>
        <p:nvPicPr>
          <p:cNvPr id="9" name="図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76730" y="3741931"/>
            <a:ext cx="3933645" cy="2950233"/>
          </a:xfrm>
          <a:prstGeom prst="rect">
            <a:avLst/>
          </a:prstGeom>
        </p:spPr>
      </p:pic>
      <p:sp>
        <p:nvSpPr>
          <p:cNvPr id="10" name="テキスト ボックス 9"/>
          <p:cNvSpPr txBox="1"/>
          <p:nvPr/>
        </p:nvSpPr>
        <p:spPr>
          <a:xfrm>
            <a:off x="5275907" y="5030906"/>
            <a:ext cx="1441420" cy="523220"/>
          </a:xfrm>
          <a:prstGeom prst="rect">
            <a:avLst/>
          </a:prstGeom>
          <a:noFill/>
        </p:spPr>
        <p:txBody>
          <a:bodyPr wrap="none" rtlCol="0">
            <a:spAutoFit/>
          </a:bodyPr>
          <a:lstStyle/>
          <a:p>
            <a:pPr>
              <a:defRPr/>
            </a:pPr>
            <a:r>
              <a:rPr lang="ja-JP" altLang="en-US" sz="1400" b="1" dirty="0">
                <a:solidFill>
                  <a:schemeClr val="bg2">
                    <a:lumMod val="50000"/>
                  </a:schemeClr>
                </a:solidFill>
                <a:latin typeface="Calibri" panose="020F0502020204030204"/>
                <a:ea typeface="游ゴシック" panose="020B0400000000000000" pitchFamily="50" charset="-128"/>
              </a:rPr>
              <a:t>クールベンチ</a:t>
            </a:r>
            <a:endParaRPr lang="en-US" altLang="ja-JP" sz="1400" b="1" dirty="0">
              <a:solidFill>
                <a:schemeClr val="bg2">
                  <a:lumMod val="50000"/>
                </a:schemeClr>
              </a:solidFill>
              <a:latin typeface="Calibri" panose="020F0502020204030204"/>
              <a:ea typeface="游ゴシック" panose="020B0400000000000000" pitchFamily="50" charset="-128"/>
            </a:endParaRPr>
          </a:p>
          <a:p>
            <a:pPr>
              <a:defRPr/>
            </a:pPr>
            <a:r>
              <a:rPr lang="ja-JP" altLang="en-US" sz="1400" b="1" dirty="0">
                <a:solidFill>
                  <a:schemeClr val="bg2">
                    <a:lumMod val="50000"/>
                  </a:schemeClr>
                </a:solidFill>
                <a:latin typeface="Calibri" panose="020F0502020204030204"/>
                <a:ea typeface="游ゴシック" panose="020B0400000000000000" pitchFamily="50" charset="-128"/>
              </a:rPr>
              <a:t>（パーゴラ型）</a:t>
            </a:r>
            <a:endParaRPr lang="en-US" altLang="ja-JP" sz="1400" b="1" dirty="0">
              <a:solidFill>
                <a:schemeClr val="bg2">
                  <a:lumMod val="50000"/>
                </a:schemeClr>
              </a:solidFill>
              <a:latin typeface="Calibri" panose="020F0502020204030204"/>
              <a:ea typeface="游ゴシック" panose="020B0400000000000000" pitchFamily="50" charset="-128"/>
            </a:endParaRPr>
          </a:p>
        </p:txBody>
      </p:sp>
      <p:cxnSp>
        <p:nvCxnSpPr>
          <p:cNvPr id="11" name="直線矢印コネクタ 10"/>
          <p:cNvCxnSpPr/>
          <p:nvPr/>
        </p:nvCxnSpPr>
        <p:spPr>
          <a:xfrm flipH="1" flipV="1">
            <a:off x="3197334" y="3360751"/>
            <a:ext cx="1723009" cy="1721048"/>
          </a:xfrm>
          <a:prstGeom prst="straightConnector1">
            <a:avLst/>
          </a:prstGeom>
          <a:ln w="28575">
            <a:solidFill>
              <a:schemeClr val="accent1">
                <a:lumMod val="60000"/>
                <a:lumOff val="40000"/>
              </a:schemeClr>
            </a:solidFill>
            <a:headEnd type="none" w="med" len="med"/>
            <a:tailEnd type="arrow" w="med" len="med"/>
          </a:ln>
        </p:spPr>
        <p:style>
          <a:lnRef idx="1">
            <a:schemeClr val="accent2"/>
          </a:lnRef>
          <a:fillRef idx="0">
            <a:schemeClr val="accent2"/>
          </a:fillRef>
          <a:effectRef idx="0">
            <a:schemeClr val="accent2"/>
          </a:effectRef>
          <a:fontRef idx="minor">
            <a:schemeClr val="tx1"/>
          </a:fontRef>
        </p:style>
      </p:cxnSp>
      <p:pic>
        <p:nvPicPr>
          <p:cNvPr id="13" name="図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7707" y="4963699"/>
            <a:ext cx="3019245" cy="1698325"/>
          </a:xfrm>
          <a:prstGeom prst="rect">
            <a:avLst/>
          </a:prstGeom>
        </p:spPr>
      </p:pic>
      <p:sp>
        <p:nvSpPr>
          <p:cNvPr id="14" name="テキスト ボックス 13"/>
          <p:cNvSpPr txBox="1"/>
          <p:nvPr/>
        </p:nvSpPr>
        <p:spPr>
          <a:xfrm>
            <a:off x="3746952" y="6444476"/>
            <a:ext cx="1880643" cy="276999"/>
          </a:xfrm>
          <a:prstGeom prst="rect">
            <a:avLst/>
          </a:prstGeom>
          <a:noFill/>
        </p:spPr>
        <p:txBody>
          <a:bodyPr wrap="none" rtlCol="0">
            <a:spAutoFit/>
          </a:bodyPr>
          <a:lstStyle/>
          <a:p>
            <a:pPr>
              <a:defRPr/>
            </a:pPr>
            <a:r>
              <a:rPr lang="en-US" altLang="ja-JP" sz="1200" b="1" dirty="0">
                <a:solidFill>
                  <a:schemeClr val="bg2">
                    <a:lumMod val="50000"/>
                  </a:schemeClr>
                </a:solidFill>
                <a:latin typeface="Meiryo UI" panose="020B0604030504040204" pitchFamily="50" charset="-128"/>
                <a:ea typeface="Meiryo UI" panose="020B0604030504040204" pitchFamily="50" charset="-128"/>
              </a:rPr>
              <a:t>※</a:t>
            </a:r>
            <a:r>
              <a:rPr lang="ja-JP" altLang="en-US" sz="1200" b="1" dirty="0">
                <a:solidFill>
                  <a:schemeClr val="bg2">
                    <a:lumMod val="50000"/>
                  </a:schemeClr>
                </a:solidFill>
                <a:latin typeface="Meiryo UI" panose="020B0604030504040204" pitchFamily="50" charset="-128"/>
                <a:ea typeface="Meiryo UI" panose="020B0604030504040204" pitchFamily="50" charset="-128"/>
              </a:rPr>
              <a:t>テレビでも紹介されました</a:t>
            </a:r>
            <a:endParaRPr lang="en-US" altLang="ja-JP" sz="1200" b="1" dirty="0">
              <a:solidFill>
                <a:schemeClr val="bg2">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8041975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正方形/長方形 10"/>
          <p:cNvSpPr/>
          <p:nvPr/>
        </p:nvSpPr>
        <p:spPr>
          <a:xfrm>
            <a:off x="0" y="0"/>
            <a:ext cx="12192000" cy="54868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bg2">
                  <a:lumMod val="50000"/>
                </a:schemeClr>
              </a:solidFill>
            </a:endParaRPr>
          </a:p>
        </p:txBody>
      </p:sp>
      <p:pic>
        <p:nvPicPr>
          <p:cNvPr id="12" name="図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 y="718181"/>
            <a:ext cx="11849100" cy="5768164"/>
          </a:xfrm>
          <a:prstGeom prst="rect">
            <a:avLst/>
          </a:prstGeom>
        </p:spPr>
      </p:pic>
      <p:sp>
        <p:nvSpPr>
          <p:cNvPr id="4" name="スライド番号プレースホルダー 3"/>
          <p:cNvSpPr>
            <a:spLocks noGrp="1"/>
          </p:cNvSpPr>
          <p:nvPr>
            <p:ph type="sldNum" sz="quarter" idx="12"/>
          </p:nvPr>
        </p:nvSpPr>
        <p:spPr>
          <a:xfrm>
            <a:off x="9448800" y="6492875"/>
            <a:ext cx="2743200" cy="365125"/>
          </a:xfrm>
        </p:spPr>
        <p:txBody>
          <a:bodyPr/>
          <a:lstStyle/>
          <a:p>
            <a:fld id="{4C1F4EB9-FDC2-45F7-9E39-BFD4B2D9DDA9}" type="slidenum">
              <a:rPr kumimoji="1" lang="ja-JP" altLang="en-US" smtClean="0">
                <a:latin typeface="Meiryo UI" panose="020B0604030504040204" pitchFamily="50" charset="-128"/>
                <a:ea typeface="Meiryo UI" panose="020B0604030504040204" pitchFamily="50" charset="-128"/>
              </a:rPr>
              <a:t>14</a:t>
            </a:fld>
            <a:endParaRPr kumimoji="1" lang="ja-JP" altLang="en-US" dirty="0">
              <a:latin typeface="Meiryo UI" panose="020B0604030504040204" pitchFamily="50" charset="-128"/>
              <a:ea typeface="Meiryo UI" panose="020B0604030504040204" pitchFamily="50" charset="-128"/>
            </a:endParaRPr>
          </a:p>
        </p:txBody>
      </p:sp>
      <p:sp>
        <p:nvSpPr>
          <p:cNvPr id="6" name="テキスト ボックス 5"/>
          <p:cNvSpPr txBox="1"/>
          <p:nvPr/>
        </p:nvSpPr>
        <p:spPr>
          <a:xfrm>
            <a:off x="0" y="12720"/>
            <a:ext cx="2031325" cy="461665"/>
          </a:xfrm>
          <a:prstGeom prst="rect">
            <a:avLst/>
          </a:prstGeom>
          <a:noFill/>
        </p:spPr>
        <p:txBody>
          <a:bodyPr wrap="none" rtlCol="0">
            <a:spAutoFit/>
          </a:bodyPr>
          <a:lstStyle/>
          <a:p>
            <a:r>
              <a:rPr kumimoji="1" lang="ja-JP" altLang="en-US" sz="2400" dirty="0">
                <a:solidFill>
                  <a:schemeClr val="bg2">
                    <a:lumMod val="50000"/>
                  </a:schemeClr>
                </a:solidFill>
                <a:latin typeface="HGSｺﾞｼｯｸE" panose="020B0900000000000000" pitchFamily="50" charset="-128"/>
                <a:ea typeface="HGSｺﾞｼｯｸE" panose="020B0900000000000000" pitchFamily="50" charset="-128"/>
                <a:cs typeface="メイリオ" panose="020B0604030504040204" pitchFamily="50" charset="-128"/>
              </a:rPr>
              <a:t>南紀白浜空港</a:t>
            </a:r>
          </a:p>
        </p:txBody>
      </p:sp>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44792" y="2032926"/>
            <a:ext cx="5628301" cy="4221226"/>
          </a:xfrm>
          <a:prstGeom prst="rect">
            <a:avLst/>
          </a:prstGeom>
        </p:spPr>
      </p:pic>
      <p:pic>
        <p:nvPicPr>
          <p:cNvPr id="8" name="図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4581" y="843717"/>
            <a:ext cx="5471289" cy="4103467"/>
          </a:xfrm>
          <a:prstGeom prst="rect">
            <a:avLst/>
          </a:prstGeom>
        </p:spPr>
      </p:pic>
      <p:sp>
        <p:nvSpPr>
          <p:cNvPr id="9" name="テキスト ボックス 8"/>
          <p:cNvSpPr txBox="1"/>
          <p:nvPr/>
        </p:nvSpPr>
        <p:spPr>
          <a:xfrm>
            <a:off x="335659" y="4947184"/>
            <a:ext cx="2262158" cy="369332"/>
          </a:xfrm>
          <a:prstGeom prst="rect">
            <a:avLst/>
          </a:prstGeom>
          <a:noFill/>
        </p:spPr>
        <p:txBody>
          <a:bodyPr wrap="none" rtlCol="0">
            <a:spAutoFit/>
          </a:bodyPr>
          <a:lstStyle/>
          <a:p>
            <a:r>
              <a:rPr lang="ja-JP" altLang="en-US" dirty="0">
                <a:solidFill>
                  <a:schemeClr val="bg2">
                    <a:lumMod val="50000"/>
                  </a:schemeClr>
                </a:solidFill>
                <a:latin typeface="Meiryo UI" panose="020B0604030504040204" pitchFamily="50" charset="-128"/>
                <a:ea typeface="Meiryo UI" panose="020B0604030504040204" pitchFamily="50" charset="-128"/>
              </a:rPr>
              <a:t>（出所：大林道路）</a:t>
            </a:r>
            <a:endParaRPr kumimoji="1" lang="ja-JP" altLang="en-US" dirty="0">
              <a:solidFill>
                <a:schemeClr val="bg2">
                  <a:lumMod val="50000"/>
                </a:schemeClr>
              </a:solidFill>
              <a:latin typeface="Meiryo UI" panose="020B0604030504040204" pitchFamily="50" charset="-128"/>
              <a:ea typeface="Meiryo UI" panose="020B0604030504040204" pitchFamily="50" charset="-128"/>
            </a:endParaRPr>
          </a:p>
        </p:txBody>
      </p:sp>
      <p:sp>
        <p:nvSpPr>
          <p:cNvPr id="13" name="テキスト ボックス 12"/>
          <p:cNvSpPr txBox="1"/>
          <p:nvPr/>
        </p:nvSpPr>
        <p:spPr>
          <a:xfrm>
            <a:off x="9689321" y="1663594"/>
            <a:ext cx="2262158" cy="369332"/>
          </a:xfrm>
          <a:prstGeom prst="rect">
            <a:avLst/>
          </a:prstGeom>
          <a:noFill/>
        </p:spPr>
        <p:txBody>
          <a:bodyPr wrap="none" rtlCol="0">
            <a:spAutoFit/>
          </a:bodyPr>
          <a:lstStyle/>
          <a:p>
            <a:r>
              <a:rPr lang="ja-JP" altLang="en-US" dirty="0">
                <a:solidFill>
                  <a:schemeClr val="bg2">
                    <a:lumMod val="50000"/>
                  </a:schemeClr>
                </a:solidFill>
                <a:latin typeface="Meiryo UI" panose="020B0604030504040204" pitchFamily="50" charset="-128"/>
                <a:ea typeface="Meiryo UI" panose="020B0604030504040204" pitchFamily="50" charset="-128"/>
              </a:rPr>
              <a:t>（出所：大林道路）</a:t>
            </a:r>
            <a:endParaRPr kumimoji="1" lang="ja-JP" altLang="en-US" dirty="0">
              <a:solidFill>
                <a:schemeClr val="bg2">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3343164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図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694" y="724712"/>
            <a:ext cx="11905532" cy="5768164"/>
          </a:xfrm>
          <a:prstGeom prst="rect">
            <a:avLst/>
          </a:prstGeom>
        </p:spPr>
      </p:pic>
      <p:sp>
        <p:nvSpPr>
          <p:cNvPr id="13" name="正方形/長方形 12"/>
          <p:cNvSpPr/>
          <p:nvPr/>
        </p:nvSpPr>
        <p:spPr>
          <a:xfrm>
            <a:off x="0" y="0"/>
            <a:ext cx="12192000" cy="54868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bg2">
                  <a:lumMod val="50000"/>
                </a:schemeClr>
              </a:solidFill>
            </a:endParaRPr>
          </a:p>
        </p:txBody>
      </p:sp>
      <p:sp>
        <p:nvSpPr>
          <p:cNvPr id="4" name="スライド番号プレースホルダー 3"/>
          <p:cNvSpPr>
            <a:spLocks noGrp="1"/>
          </p:cNvSpPr>
          <p:nvPr>
            <p:ph type="sldNum" sz="quarter" idx="12"/>
          </p:nvPr>
        </p:nvSpPr>
        <p:spPr>
          <a:xfrm>
            <a:off x="9448800" y="6456183"/>
            <a:ext cx="2743200" cy="365125"/>
          </a:xfrm>
        </p:spPr>
        <p:txBody>
          <a:bodyPr/>
          <a:lstStyle/>
          <a:p>
            <a:fld id="{4C1F4EB9-FDC2-45F7-9E39-BFD4B2D9DDA9}" type="slidenum">
              <a:rPr kumimoji="1" lang="ja-JP" altLang="en-US" smtClean="0">
                <a:latin typeface="Meiryo UI" panose="020B0604030504040204" pitchFamily="50" charset="-128"/>
                <a:ea typeface="Meiryo UI" panose="020B0604030504040204" pitchFamily="50" charset="-128"/>
              </a:rPr>
              <a:t>15</a:t>
            </a:fld>
            <a:endParaRPr kumimoji="1" lang="ja-JP" altLang="en-US" dirty="0">
              <a:latin typeface="Meiryo UI" panose="020B0604030504040204" pitchFamily="50" charset="-128"/>
              <a:ea typeface="Meiryo UI" panose="020B0604030504040204" pitchFamily="50" charset="-128"/>
            </a:endParaRPr>
          </a:p>
        </p:txBody>
      </p:sp>
      <p:sp>
        <p:nvSpPr>
          <p:cNvPr id="6" name="テキスト ボックス 5"/>
          <p:cNvSpPr txBox="1"/>
          <p:nvPr/>
        </p:nvSpPr>
        <p:spPr>
          <a:xfrm>
            <a:off x="0" y="43507"/>
            <a:ext cx="2031325" cy="461665"/>
          </a:xfrm>
          <a:prstGeom prst="rect">
            <a:avLst/>
          </a:prstGeom>
          <a:noFill/>
        </p:spPr>
        <p:txBody>
          <a:bodyPr wrap="none" rtlCol="0">
            <a:spAutoFit/>
          </a:bodyPr>
          <a:lstStyle/>
          <a:p>
            <a:r>
              <a:rPr kumimoji="1" lang="ja-JP" altLang="en-US" sz="2400" dirty="0">
                <a:solidFill>
                  <a:schemeClr val="bg2">
                    <a:lumMod val="50000"/>
                  </a:schemeClr>
                </a:solidFill>
                <a:latin typeface="HGSｺﾞｼｯｸE" panose="020B0900000000000000" pitchFamily="50" charset="-128"/>
                <a:ea typeface="HGSｺﾞｼｯｸE" panose="020B0900000000000000" pitchFamily="50" charset="-128"/>
                <a:cs typeface="メイリオ" panose="020B0604030504040204" pitchFamily="50" charset="-128"/>
              </a:rPr>
              <a:t>大阪市御堂筋</a:t>
            </a:r>
          </a:p>
        </p:txBody>
      </p:sp>
      <p:pic>
        <p:nvPicPr>
          <p:cNvPr id="7" name="図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9864" y="889539"/>
            <a:ext cx="6738799" cy="3791318"/>
          </a:xfrm>
          <a:prstGeom prst="rect">
            <a:avLst/>
          </a:prstGeom>
        </p:spPr>
      </p:pic>
      <p:sp>
        <p:nvSpPr>
          <p:cNvPr id="9" name="テキスト ボックス 8"/>
          <p:cNvSpPr txBox="1"/>
          <p:nvPr/>
        </p:nvSpPr>
        <p:spPr>
          <a:xfrm>
            <a:off x="7747614" y="2179704"/>
            <a:ext cx="2857666" cy="400110"/>
          </a:xfrm>
          <a:prstGeom prst="rect">
            <a:avLst/>
          </a:prstGeom>
          <a:noFill/>
        </p:spPr>
        <p:txBody>
          <a:bodyPr wrap="square" rtlCol="0">
            <a:spAutoFit/>
          </a:bodyPr>
          <a:lstStyle/>
          <a:p>
            <a:pPr>
              <a:defRPr/>
            </a:pPr>
            <a:r>
              <a:rPr lang="ja-JP" altLang="en-US" sz="2000" b="1" dirty="0">
                <a:solidFill>
                  <a:schemeClr val="bg2">
                    <a:lumMod val="50000"/>
                  </a:schemeClr>
                </a:solidFill>
                <a:latin typeface="Meiryo UI" panose="020B0604030504040204" pitchFamily="50" charset="-128"/>
                <a:ea typeface="Meiryo UI" panose="020B0604030504040204" pitchFamily="50" charset="-128"/>
              </a:rPr>
              <a:t>路面ソーラー　</a:t>
            </a:r>
            <a:r>
              <a:rPr lang="en-US" altLang="ja-JP" sz="2000" b="1" dirty="0">
                <a:solidFill>
                  <a:schemeClr val="bg2">
                    <a:lumMod val="50000"/>
                  </a:schemeClr>
                </a:solidFill>
                <a:latin typeface="Meiryo UI" panose="020B0604030504040204" pitchFamily="50" charset="-128"/>
                <a:ea typeface="Meiryo UI" panose="020B0604030504040204" pitchFamily="50" charset="-128"/>
              </a:rPr>
              <a:t>12</a:t>
            </a:r>
            <a:r>
              <a:rPr lang="ja-JP" altLang="en-US" sz="2000" b="1" dirty="0">
                <a:solidFill>
                  <a:schemeClr val="bg2">
                    <a:lumMod val="50000"/>
                  </a:schemeClr>
                </a:solidFill>
                <a:latin typeface="Meiryo UI" panose="020B0604030504040204" pitchFamily="50" charset="-128"/>
                <a:ea typeface="Meiryo UI" panose="020B0604030504040204" pitchFamily="50" charset="-128"/>
              </a:rPr>
              <a:t>枚</a:t>
            </a:r>
            <a:endParaRPr lang="en-US" altLang="ja-JP" sz="2000" b="1" dirty="0">
              <a:solidFill>
                <a:schemeClr val="bg2">
                  <a:lumMod val="50000"/>
                </a:schemeClr>
              </a:solidFill>
              <a:latin typeface="Meiryo UI" panose="020B0604030504040204" pitchFamily="50" charset="-128"/>
              <a:ea typeface="Meiryo UI" panose="020B0604030504040204" pitchFamily="50" charset="-128"/>
            </a:endParaRPr>
          </a:p>
        </p:txBody>
      </p:sp>
      <p:cxnSp>
        <p:nvCxnSpPr>
          <p:cNvPr id="10" name="直線矢印コネクタ 9"/>
          <p:cNvCxnSpPr>
            <a:stCxn id="9" idx="1"/>
          </p:cNvCxnSpPr>
          <p:nvPr/>
        </p:nvCxnSpPr>
        <p:spPr>
          <a:xfrm flipH="1">
            <a:off x="5352211" y="2379759"/>
            <a:ext cx="2395403" cy="709822"/>
          </a:xfrm>
          <a:prstGeom prst="straightConnector1">
            <a:avLst/>
          </a:prstGeom>
          <a:ln w="28575">
            <a:solidFill>
              <a:schemeClr val="accent1">
                <a:lumMod val="60000"/>
                <a:lumOff val="40000"/>
              </a:schemeClr>
            </a:solidFill>
            <a:headEnd type="none" w="med" len="med"/>
            <a:tailEnd type="arrow" w="med" len="med"/>
          </a:ln>
        </p:spPr>
        <p:style>
          <a:lnRef idx="1">
            <a:schemeClr val="accent2"/>
          </a:lnRef>
          <a:fillRef idx="0">
            <a:schemeClr val="accent2"/>
          </a:fillRef>
          <a:effectRef idx="0">
            <a:schemeClr val="accent2"/>
          </a:effectRef>
          <a:fontRef idx="minor">
            <a:schemeClr val="tx1"/>
          </a:fontRef>
        </p:style>
      </p:cxnSp>
      <p:sp>
        <p:nvSpPr>
          <p:cNvPr id="11" name="テキスト ボックス 10"/>
          <p:cNvSpPr txBox="1"/>
          <p:nvPr/>
        </p:nvSpPr>
        <p:spPr>
          <a:xfrm>
            <a:off x="7747614" y="1065599"/>
            <a:ext cx="3353971" cy="400110"/>
          </a:xfrm>
          <a:prstGeom prst="rect">
            <a:avLst/>
          </a:prstGeom>
          <a:noFill/>
        </p:spPr>
        <p:txBody>
          <a:bodyPr wrap="square" rtlCol="0">
            <a:spAutoFit/>
          </a:bodyPr>
          <a:lstStyle/>
          <a:p>
            <a:pPr>
              <a:defRPr/>
            </a:pPr>
            <a:r>
              <a:rPr lang="ja-JP" altLang="en-US" sz="2000" b="1" dirty="0">
                <a:solidFill>
                  <a:schemeClr val="bg2">
                    <a:lumMod val="50000"/>
                  </a:schemeClr>
                </a:solidFill>
                <a:latin typeface="Meiryo UI" panose="020B0604030504040204" pitchFamily="50" charset="-128"/>
                <a:ea typeface="Meiryo UI" panose="020B0604030504040204" pitchFamily="50" charset="-128"/>
              </a:rPr>
              <a:t>ガラス導光板サイン</a:t>
            </a:r>
            <a:r>
              <a:rPr lang="en-US" altLang="ja-JP" sz="2000" b="1" dirty="0">
                <a:solidFill>
                  <a:schemeClr val="bg2">
                    <a:lumMod val="50000"/>
                  </a:schemeClr>
                </a:solidFill>
                <a:latin typeface="Meiryo UI" panose="020B0604030504040204" pitchFamily="50" charset="-128"/>
                <a:ea typeface="Meiryo UI" panose="020B0604030504040204" pitchFamily="50" charset="-128"/>
              </a:rPr>
              <a:t>※</a:t>
            </a:r>
            <a:r>
              <a:rPr lang="ja-JP" altLang="en-US" sz="2000" b="1" dirty="0">
                <a:solidFill>
                  <a:schemeClr val="bg2">
                    <a:lumMod val="50000"/>
                  </a:schemeClr>
                </a:solidFill>
                <a:latin typeface="Meiryo UI" panose="020B0604030504040204" pitchFamily="50" charset="-128"/>
                <a:ea typeface="Meiryo UI" panose="020B0604030504040204" pitchFamily="50" charset="-128"/>
              </a:rPr>
              <a:t>点滅</a:t>
            </a:r>
            <a:endParaRPr lang="en-US" altLang="ja-JP" sz="2000" b="1" dirty="0">
              <a:solidFill>
                <a:schemeClr val="bg2">
                  <a:lumMod val="50000"/>
                </a:schemeClr>
              </a:solidFill>
              <a:latin typeface="Meiryo UI" panose="020B0604030504040204" pitchFamily="50" charset="-128"/>
              <a:ea typeface="Meiryo UI" panose="020B0604030504040204" pitchFamily="50" charset="-128"/>
            </a:endParaRPr>
          </a:p>
        </p:txBody>
      </p:sp>
      <p:cxnSp>
        <p:nvCxnSpPr>
          <p:cNvPr id="12" name="直線矢印コネクタ 11"/>
          <p:cNvCxnSpPr/>
          <p:nvPr/>
        </p:nvCxnSpPr>
        <p:spPr>
          <a:xfrm flipH="1">
            <a:off x="3747698" y="1289649"/>
            <a:ext cx="3999916" cy="1384700"/>
          </a:xfrm>
          <a:prstGeom prst="straightConnector1">
            <a:avLst/>
          </a:prstGeom>
          <a:ln w="28575">
            <a:solidFill>
              <a:schemeClr val="accent1">
                <a:lumMod val="60000"/>
                <a:lumOff val="40000"/>
              </a:schemeClr>
            </a:solidFill>
            <a:headEnd type="none" w="med" len="med"/>
            <a:tailEnd type="arrow" w="med" len="med"/>
          </a:ln>
        </p:spPr>
        <p:style>
          <a:lnRef idx="1">
            <a:schemeClr val="accent2"/>
          </a:lnRef>
          <a:fillRef idx="0">
            <a:schemeClr val="accent2"/>
          </a:fillRef>
          <a:effectRef idx="0">
            <a:schemeClr val="accent2"/>
          </a:effectRef>
          <a:fontRef idx="minor">
            <a:schemeClr val="tx1"/>
          </a:fontRef>
        </p:style>
      </p:cxnSp>
      <p:pic>
        <p:nvPicPr>
          <p:cNvPr id="15" name="図 14"/>
          <p:cNvPicPr>
            <a:picLocks noChangeAspect="1"/>
          </p:cNvPicPr>
          <p:nvPr/>
        </p:nvPicPr>
        <p:blipFill rotWithShape="1">
          <a:blip r:embed="rId4" cstate="print">
            <a:extLst>
              <a:ext uri="{28A0092B-C50C-407E-A947-70E740481C1C}">
                <a14:useLocalDpi xmlns:a14="http://schemas.microsoft.com/office/drawing/2010/main" val="0"/>
              </a:ext>
            </a:extLst>
          </a:blip>
          <a:srcRect l="22925" t="28051" r="21226" b="16226"/>
          <a:stretch/>
        </p:blipFill>
        <p:spPr>
          <a:xfrm>
            <a:off x="7317027" y="2914419"/>
            <a:ext cx="4581059" cy="3428056"/>
          </a:xfrm>
          <a:prstGeom prst="rect">
            <a:avLst/>
          </a:prstGeom>
        </p:spPr>
      </p:pic>
    </p:spTree>
    <p:extLst>
      <p:ext uri="{BB962C8B-B14F-4D97-AF65-F5344CB8AC3E}">
        <p14:creationId xmlns:p14="http://schemas.microsoft.com/office/powerpoint/2010/main" val="39879648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正方形/長方形 24"/>
          <p:cNvSpPr/>
          <p:nvPr/>
        </p:nvSpPr>
        <p:spPr>
          <a:xfrm>
            <a:off x="0" y="0"/>
            <a:ext cx="12192000" cy="54868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pic>
        <p:nvPicPr>
          <p:cNvPr id="20" name="図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4112" y="865881"/>
            <a:ext cx="3812845" cy="5505104"/>
          </a:xfrm>
          <a:prstGeom prst="rect">
            <a:avLst/>
          </a:prstGeom>
        </p:spPr>
      </p:pic>
      <p:pic>
        <p:nvPicPr>
          <p:cNvPr id="19" name="図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9920" y="865881"/>
            <a:ext cx="3757999" cy="5505104"/>
          </a:xfrm>
          <a:prstGeom prst="rect">
            <a:avLst/>
          </a:prstGeom>
        </p:spPr>
      </p:pic>
      <p:pic>
        <p:nvPicPr>
          <p:cNvPr id="17" name="図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667" y="865881"/>
            <a:ext cx="3757999" cy="5505104"/>
          </a:xfrm>
          <a:prstGeom prst="rect">
            <a:avLst/>
          </a:prstGeom>
        </p:spPr>
      </p:pic>
      <p:sp>
        <p:nvSpPr>
          <p:cNvPr id="15" name="タイトル 18">
            <a:extLst>
              <a:ext uri="{FF2B5EF4-FFF2-40B4-BE49-F238E27FC236}">
                <a16:creationId xmlns:a16="http://schemas.microsoft.com/office/drawing/2014/main" id="{E8D036FB-049F-42B9-8221-9EAE4768947B}"/>
              </a:ext>
            </a:extLst>
          </p:cNvPr>
          <p:cNvSpPr txBox="1">
            <a:spLocks/>
          </p:cNvSpPr>
          <p:nvPr/>
        </p:nvSpPr>
        <p:spPr>
          <a:xfrm>
            <a:off x="0" y="-88016"/>
            <a:ext cx="7113226" cy="724711"/>
          </a:xfrm>
          <a:prstGeom prst="rect">
            <a:avLst/>
          </a:prstGeom>
        </p:spPr>
        <p:txBody>
          <a:bodyPr rtlCol="0" anchor="t"/>
          <a:lstStyle>
            <a:lvl1pPr algn="ctr" defTabSz="914400" rtl="0" eaLnBrk="1" latinLnBrk="0" hangingPunct="1">
              <a:lnSpc>
                <a:spcPct val="90000"/>
              </a:lnSpc>
              <a:spcBef>
                <a:spcPct val="0"/>
              </a:spcBef>
              <a:buNone/>
              <a:defRPr sz="3200" kern="1200" cap="all" spc="200" baseline="0">
                <a:solidFill>
                  <a:schemeClr val="accent4"/>
                </a:solidFill>
                <a:latin typeface="Meiryo UI" panose="020B0604030504040204" pitchFamily="50" charset="-128"/>
                <a:ea typeface="Meiryo UI" panose="020B0604030504040204" pitchFamily="50" charset="-128"/>
                <a:cs typeface="+mj-cs"/>
              </a:defRPr>
            </a:lvl1pPr>
          </a:lstStyle>
          <a:p>
            <a:pPr algn="l">
              <a:lnSpc>
                <a:spcPct val="150000"/>
              </a:lnSpc>
            </a:pPr>
            <a:r>
              <a:rPr lang="ja-JP" altLang="en-US" sz="2400" dirty="0">
                <a:solidFill>
                  <a:schemeClr val="bg1">
                    <a:lumMod val="50000"/>
                  </a:schemeClr>
                </a:solidFill>
                <a:latin typeface="HGSｺﾞｼｯｸE" panose="020B0900000000000000" pitchFamily="50" charset="-128"/>
                <a:ea typeface="HGSｺﾞｼｯｸE" panose="020B0900000000000000" pitchFamily="50" charset="-128"/>
              </a:rPr>
              <a:t>路面ソーラー施工事例③</a:t>
            </a:r>
          </a:p>
        </p:txBody>
      </p:sp>
      <p:sp>
        <p:nvSpPr>
          <p:cNvPr id="16" name="テキスト ボックス 15"/>
          <p:cNvSpPr txBox="1"/>
          <p:nvPr/>
        </p:nvSpPr>
        <p:spPr>
          <a:xfrm>
            <a:off x="338082" y="4139909"/>
            <a:ext cx="3607053" cy="1384995"/>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駐車場の区画線に路面ソーラー（</a:t>
            </a:r>
            <a:r>
              <a:rPr kumimoji="1" lang="en-US" altLang="ja-JP" sz="1400" dirty="0">
                <a:latin typeface="Meiryo UI" panose="020B0604030504040204" pitchFamily="50" charset="-128"/>
                <a:ea typeface="Meiryo UI" panose="020B0604030504040204" pitchFamily="50" charset="-128"/>
              </a:rPr>
              <a:t>400</a:t>
            </a:r>
            <a:r>
              <a:rPr kumimoji="1" lang="ja-JP" altLang="en-US" sz="1400" dirty="0">
                <a:latin typeface="Meiryo UI" panose="020B0604030504040204" pitchFamily="50" charset="-128"/>
                <a:ea typeface="Meiryo UI" panose="020B0604030504040204" pitchFamily="50" charset="-128"/>
              </a:rPr>
              <a:t>）設置しました。</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区画線にアクセントを与え車両が停車しても発電します。</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路面ソーラーで発電した電気は街路灯の電力として使用しています。</a:t>
            </a:r>
            <a:endParaRPr kumimoji="1" lang="en-US" altLang="ja-JP" sz="1400" dirty="0">
              <a:latin typeface="Meiryo UI" panose="020B0604030504040204" pitchFamily="50" charset="-128"/>
              <a:ea typeface="Meiryo UI" panose="020B0604030504040204" pitchFamily="50" charset="-128"/>
            </a:endParaRPr>
          </a:p>
        </p:txBody>
      </p:sp>
      <p:sp>
        <p:nvSpPr>
          <p:cNvPr id="18" name="テキスト ボックス 17"/>
          <p:cNvSpPr txBox="1"/>
          <p:nvPr/>
        </p:nvSpPr>
        <p:spPr>
          <a:xfrm>
            <a:off x="4205366" y="4139909"/>
            <a:ext cx="3742554" cy="954107"/>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工場内の通路に路面ソーラー（</a:t>
            </a:r>
            <a:r>
              <a:rPr kumimoji="1" lang="en-US" altLang="ja-JP" sz="1400" dirty="0">
                <a:latin typeface="Meiryo UI" panose="020B0604030504040204" pitchFamily="50" charset="-128"/>
                <a:ea typeface="Meiryo UI" panose="020B0604030504040204" pitchFamily="50" charset="-128"/>
                <a:cs typeface="メイリオ" panose="020B0604030504040204" pitchFamily="50" charset="-128"/>
              </a:rPr>
              <a:t>400</a:t>
            </a:r>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）とガラス導光板を設置しました。</a:t>
            </a:r>
            <a:endParaRPr kumimoji="1" lang="en-US" altLang="ja-JP" sz="1400" dirty="0">
              <a:latin typeface="Meiryo UI" panose="020B0604030504040204" pitchFamily="50" charset="-128"/>
              <a:ea typeface="Meiryo UI" panose="020B0604030504040204" pitchFamily="50" charset="-128"/>
              <a:cs typeface="メイリオ" panose="020B0604030504040204" pitchFamily="50" charset="-128"/>
            </a:endParaRPr>
          </a:p>
          <a:p>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路面ソーラーで発電した電気はガラス導光板（街路灯）の電力として使用しています。</a:t>
            </a:r>
            <a:endParaRPr kumimoji="1" lang="en-US" altLang="ja-JP" sz="1400" dirty="0">
              <a:latin typeface="Meiryo UI" panose="020B0604030504040204" pitchFamily="50" charset="-128"/>
              <a:ea typeface="Meiryo UI" panose="020B0604030504040204" pitchFamily="50" charset="-128"/>
              <a:cs typeface="メイリオ" panose="020B0604030504040204" pitchFamily="50" charset="-128"/>
            </a:endParaRPr>
          </a:p>
        </p:txBody>
      </p:sp>
      <p:sp>
        <p:nvSpPr>
          <p:cNvPr id="24" name="テキスト ボックス 23"/>
          <p:cNvSpPr txBox="1"/>
          <p:nvPr/>
        </p:nvSpPr>
        <p:spPr>
          <a:xfrm>
            <a:off x="8183685" y="4148797"/>
            <a:ext cx="3645160" cy="954107"/>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ビニールハウス前の通路に路面ソーラー（</a:t>
            </a:r>
            <a:r>
              <a:rPr kumimoji="1" lang="en-US" altLang="ja-JP" sz="1400" dirty="0">
                <a:latin typeface="Meiryo UI" panose="020B0604030504040204" pitchFamily="50" charset="-128"/>
                <a:ea typeface="Meiryo UI" panose="020B0604030504040204" pitchFamily="50" charset="-128"/>
                <a:cs typeface="メイリオ" panose="020B0604030504040204" pitchFamily="50" charset="-128"/>
              </a:rPr>
              <a:t>400</a:t>
            </a:r>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）を設置しました。</a:t>
            </a:r>
            <a:endParaRPr kumimoji="1" lang="en-US" altLang="ja-JP" sz="1400" dirty="0">
              <a:latin typeface="Meiryo UI" panose="020B0604030504040204" pitchFamily="50" charset="-128"/>
              <a:ea typeface="Meiryo UI" panose="020B0604030504040204" pitchFamily="50" charset="-128"/>
              <a:cs typeface="メイリオ"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路面ソーラーで発電した電気は</a:t>
            </a:r>
            <a:r>
              <a:rPr kumimoji="1" lang="ja-JP" altLang="en-US" sz="1400" dirty="0">
                <a:latin typeface="Meiryo UI" panose="020B0604030504040204" pitchFamily="50" charset="-128"/>
                <a:ea typeface="Meiryo UI" panose="020B0604030504040204" pitchFamily="50" charset="-128"/>
                <a:cs typeface="メイリオ" panose="020B0604030504040204" pitchFamily="50" charset="-128"/>
              </a:rPr>
              <a:t>ビニールハウス内の空調及び照明の電力として使用しています。</a:t>
            </a:r>
            <a:endParaRPr kumimoji="1" lang="en-US" altLang="ja-JP" sz="1400" dirty="0">
              <a:latin typeface="Meiryo UI" panose="020B0604030504040204" pitchFamily="50" charset="-128"/>
              <a:ea typeface="Meiryo UI" panose="020B0604030504040204" pitchFamily="50" charset="-128"/>
              <a:cs typeface="メイリオ" panose="020B0604030504040204" pitchFamily="50" charset="-128"/>
            </a:endParaRPr>
          </a:p>
        </p:txBody>
      </p:sp>
      <p:pic>
        <p:nvPicPr>
          <p:cNvPr id="11" name="図 10"/>
          <p:cNvPicPr>
            <a:picLocks noChangeAspect="1"/>
          </p:cNvPicPr>
          <p:nvPr/>
        </p:nvPicPr>
        <p:blipFill rotWithShape="1">
          <a:blip r:embed="rId4" cstate="print">
            <a:extLst>
              <a:ext uri="{28A0092B-C50C-407E-A947-70E740481C1C}">
                <a14:useLocalDpi xmlns:a14="http://schemas.microsoft.com/office/drawing/2010/main" val="0"/>
              </a:ext>
            </a:extLst>
          </a:blip>
          <a:srcRect r="5089" b="4842"/>
          <a:stretch/>
        </p:blipFill>
        <p:spPr>
          <a:xfrm>
            <a:off x="4262529" y="1251723"/>
            <a:ext cx="3603762" cy="2408772"/>
          </a:xfrm>
          <a:prstGeom prst="rect">
            <a:avLst/>
          </a:prstGeom>
        </p:spPr>
      </p:pic>
      <p:pic>
        <p:nvPicPr>
          <p:cNvPr id="13" name="図 12"/>
          <p:cNvPicPr>
            <a:picLocks noChangeAspect="1"/>
          </p:cNvPicPr>
          <p:nvPr/>
        </p:nvPicPr>
        <p:blipFill rotWithShape="1">
          <a:blip r:embed="rId5" cstate="print">
            <a:extLst>
              <a:ext uri="{28A0092B-C50C-407E-A947-70E740481C1C}">
                <a14:useLocalDpi xmlns:a14="http://schemas.microsoft.com/office/drawing/2010/main" val="0"/>
              </a:ext>
            </a:extLst>
          </a:blip>
          <a:srcRect b="11562"/>
          <a:stretch/>
        </p:blipFill>
        <p:spPr>
          <a:xfrm>
            <a:off x="8183685" y="1251723"/>
            <a:ext cx="3631583" cy="2408772"/>
          </a:xfrm>
          <a:prstGeom prst="rect">
            <a:avLst/>
          </a:prstGeom>
        </p:spPr>
      </p:pic>
      <p:pic>
        <p:nvPicPr>
          <p:cNvPr id="14" name="図 13"/>
          <p:cNvPicPr>
            <a:picLocks noChangeAspect="1"/>
          </p:cNvPicPr>
          <p:nvPr/>
        </p:nvPicPr>
        <p:blipFill rotWithShape="1">
          <a:blip r:embed="rId6" cstate="print">
            <a:extLst>
              <a:ext uri="{28A0092B-C50C-407E-A947-70E740481C1C}">
                <a14:useLocalDpi xmlns:a14="http://schemas.microsoft.com/office/drawing/2010/main" val="0"/>
              </a:ext>
            </a:extLst>
          </a:blip>
          <a:srcRect t="4659" r="28779"/>
          <a:stretch/>
        </p:blipFill>
        <p:spPr>
          <a:xfrm>
            <a:off x="357607" y="1251723"/>
            <a:ext cx="3587528" cy="2399884"/>
          </a:xfrm>
          <a:prstGeom prst="rect">
            <a:avLst/>
          </a:prstGeom>
        </p:spPr>
      </p:pic>
      <p:sp>
        <p:nvSpPr>
          <p:cNvPr id="2" name="スライド番号プレースホルダー 1"/>
          <p:cNvSpPr>
            <a:spLocks noGrp="1"/>
          </p:cNvSpPr>
          <p:nvPr>
            <p:ph type="sldNum" sz="quarter" idx="12"/>
          </p:nvPr>
        </p:nvSpPr>
        <p:spPr/>
        <p:txBody>
          <a:bodyPr/>
          <a:lstStyle/>
          <a:p>
            <a:fld id="{F91729D4-A164-47A3-830D-E792BCE699E4}" type="slidenum">
              <a:rPr lang="en-US" altLang="ja-JP" noProof="0" smtClean="0"/>
              <a:pPr/>
              <a:t>16</a:t>
            </a:fld>
            <a:endParaRPr lang="ja-JP" altLang="en-US" noProof="0" dirty="0"/>
          </a:p>
        </p:txBody>
      </p:sp>
      <p:sp>
        <p:nvSpPr>
          <p:cNvPr id="21" name="テキスト ボックス 20"/>
          <p:cNvSpPr txBox="1"/>
          <p:nvPr/>
        </p:nvSpPr>
        <p:spPr>
          <a:xfrm>
            <a:off x="368243" y="969107"/>
            <a:ext cx="3587529" cy="307777"/>
          </a:xfrm>
          <a:prstGeom prst="rect">
            <a:avLst/>
          </a:prstGeom>
          <a:noFill/>
        </p:spPr>
        <p:txBody>
          <a:bodyPr wrap="square" rtlCol="0">
            <a:spAutoFit/>
          </a:bodyPr>
          <a:lstStyle/>
          <a:p>
            <a:pPr algn="ctr"/>
            <a:r>
              <a:rPr kumimoji="1" lang="ja-JP" altLang="en-US" sz="1400" b="1" dirty="0">
                <a:latin typeface="Meiryo UI" panose="020B0604030504040204" pitchFamily="50" charset="-128"/>
                <a:ea typeface="Meiryo UI" panose="020B0604030504040204" pitchFamily="50" charset="-128"/>
              </a:rPr>
              <a:t>愛知県内　駐車場</a:t>
            </a:r>
            <a:endParaRPr kumimoji="1" lang="en-US" altLang="ja-JP" sz="1400" b="1" dirty="0">
              <a:latin typeface="Meiryo UI" panose="020B0604030504040204" pitchFamily="50" charset="-128"/>
              <a:ea typeface="Meiryo UI" panose="020B0604030504040204" pitchFamily="50" charset="-128"/>
            </a:endParaRPr>
          </a:p>
        </p:txBody>
      </p:sp>
      <p:sp>
        <p:nvSpPr>
          <p:cNvPr id="22" name="テキスト ボックス 21"/>
          <p:cNvSpPr txBox="1"/>
          <p:nvPr/>
        </p:nvSpPr>
        <p:spPr>
          <a:xfrm>
            <a:off x="4262529" y="904914"/>
            <a:ext cx="3587529" cy="307777"/>
          </a:xfrm>
          <a:prstGeom prst="rect">
            <a:avLst/>
          </a:prstGeom>
          <a:noFill/>
        </p:spPr>
        <p:txBody>
          <a:bodyPr wrap="square" rtlCol="0">
            <a:spAutoFit/>
          </a:bodyPr>
          <a:lstStyle/>
          <a:p>
            <a:pPr algn="ctr"/>
            <a:r>
              <a:rPr kumimoji="1" lang="ja-JP" altLang="en-US" sz="1400" b="1" dirty="0">
                <a:latin typeface="Meiryo UI" panose="020B0604030504040204" pitchFamily="50" charset="-128"/>
                <a:ea typeface="Meiryo UI" panose="020B0604030504040204" pitchFamily="50" charset="-128"/>
              </a:rPr>
              <a:t>静岡県内　工場通路</a:t>
            </a:r>
            <a:endParaRPr kumimoji="1" lang="en-US" altLang="ja-JP" sz="1400" b="1" dirty="0">
              <a:latin typeface="Meiryo UI" panose="020B0604030504040204" pitchFamily="50" charset="-128"/>
              <a:ea typeface="Meiryo UI" panose="020B0604030504040204" pitchFamily="50" charset="-128"/>
            </a:endParaRPr>
          </a:p>
        </p:txBody>
      </p:sp>
      <p:sp>
        <p:nvSpPr>
          <p:cNvPr id="23" name="テキスト ボックス 22"/>
          <p:cNvSpPr txBox="1"/>
          <p:nvPr/>
        </p:nvSpPr>
        <p:spPr>
          <a:xfrm>
            <a:off x="8183685" y="887746"/>
            <a:ext cx="3587529" cy="307777"/>
          </a:xfrm>
          <a:prstGeom prst="rect">
            <a:avLst/>
          </a:prstGeom>
          <a:noFill/>
        </p:spPr>
        <p:txBody>
          <a:bodyPr wrap="square" rtlCol="0">
            <a:spAutoFit/>
          </a:bodyPr>
          <a:lstStyle/>
          <a:p>
            <a:pPr algn="ctr"/>
            <a:r>
              <a:rPr kumimoji="1" lang="ja-JP" altLang="en-US" sz="1400" b="1" dirty="0">
                <a:latin typeface="Meiryo UI" panose="020B0604030504040204" pitchFamily="50" charset="-128"/>
                <a:ea typeface="Meiryo UI" panose="020B0604030504040204" pitchFamily="50" charset="-128"/>
              </a:rPr>
              <a:t>兵庫県内　工場内ビニールハウス</a:t>
            </a:r>
            <a:endParaRPr kumimoji="1" lang="en-US" altLang="ja-JP" sz="14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80420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p:cNvSpPr/>
          <p:nvPr/>
        </p:nvSpPr>
        <p:spPr>
          <a:xfrm>
            <a:off x="0" y="0"/>
            <a:ext cx="12192000" cy="54868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bg2">
                  <a:lumMod val="50000"/>
                </a:schemeClr>
              </a:solidFill>
            </a:endParaRPr>
          </a:p>
        </p:txBody>
      </p:sp>
      <p:pic>
        <p:nvPicPr>
          <p:cNvPr id="10" name="図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 y="718181"/>
            <a:ext cx="11849100" cy="5768164"/>
          </a:xfrm>
          <a:prstGeom prst="rect">
            <a:avLst/>
          </a:prstGeom>
        </p:spPr>
      </p:pic>
      <p:sp>
        <p:nvSpPr>
          <p:cNvPr id="4" name="スライド番号プレースホルダー 3"/>
          <p:cNvSpPr>
            <a:spLocks noGrp="1"/>
          </p:cNvSpPr>
          <p:nvPr>
            <p:ph type="sldNum" sz="quarter" idx="12"/>
          </p:nvPr>
        </p:nvSpPr>
        <p:spPr>
          <a:xfrm>
            <a:off x="9448800" y="6492875"/>
            <a:ext cx="2743200" cy="365125"/>
          </a:xfrm>
        </p:spPr>
        <p:txBody>
          <a:bodyPr/>
          <a:lstStyle/>
          <a:p>
            <a:fld id="{4C1F4EB9-FDC2-45F7-9E39-BFD4B2D9DDA9}" type="slidenum">
              <a:rPr kumimoji="1" lang="ja-JP" altLang="en-US" smtClean="0">
                <a:latin typeface="Meiryo UI" panose="020B0604030504040204" pitchFamily="50" charset="-128"/>
                <a:ea typeface="Meiryo UI" panose="020B0604030504040204" pitchFamily="50" charset="-128"/>
              </a:rPr>
              <a:t>17</a:t>
            </a:fld>
            <a:endParaRPr kumimoji="1" lang="ja-JP" altLang="en-US" dirty="0">
              <a:latin typeface="Meiryo UI" panose="020B0604030504040204" pitchFamily="50" charset="-128"/>
              <a:ea typeface="Meiryo UI" panose="020B0604030504040204" pitchFamily="50" charset="-128"/>
            </a:endParaRPr>
          </a:p>
        </p:txBody>
      </p:sp>
      <p:sp>
        <p:nvSpPr>
          <p:cNvPr id="6" name="テキスト ボックス 5"/>
          <p:cNvSpPr txBox="1"/>
          <p:nvPr/>
        </p:nvSpPr>
        <p:spPr>
          <a:xfrm>
            <a:off x="0" y="43507"/>
            <a:ext cx="2646878" cy="461665"/>
          </a:xfrm>
          <a:prstGeom prst="rect">
            <a:avLst/>
          </a:prstGeom>
          <a:noFill/>
        </p:spPr>
        <p:txBody>
          <a:bodyPr wrap="none" rtlCol="0">
            <a:spAutoFit/>
          </a:bodyPr>
          <a:lstStyle/>
          <a:p>
            <a:r>
              <a:rPr kumimoji="1" lang="ja-JP" altLang="en-US" sz="2400" dirty="0">
                <a:solidFill>
                  <a:schemeClr val="bg2">
                    <a:lumMod val="50000"/>
                  </a:schemeClr>
                </a:solidFill>
                <a:latin typeface="HGSｺﾞｼｯｸE" panose="020B0900000000000000" pitchFamily="50" charset="-128"/>
                <a:ea typeface="HGSｺﾞｼｯｸE" panose="020B0900000000000000" pitchFamily="50" charset="-128"/>
                <a:cs typeface="メイリオ" panose="020B0604030504040204" pitchFamily="50" charset="-128"/>
              </a:rPr>
              <a:t>愛知県内　駐車場</a:t>
            </a:r>
          </a:p>
        </p:txBody>
      </p:sp>
      <p:pic>
        <p:nvPicPr>
          <p:cNvPr id="7" name="図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9327" y="926570"/>
            <a:ext cx="6176513" cy="3086514"/>
          </a:xfrm>
          <a:prstGeom prst="rect">
            <a:avLst/>
          </a:prstGeom>
        </p:spPr>
      </p:pic>
      <p:pic>
        <p:nvPicPr>
          <p:cNvPr id="8" name="図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28323" y="3243943"/>
            <a:ext cx="6140014" cy="3070007"/>
          </a:xfrm>
          <a:prstGeom prst="rect">
            <a:avLst/>
          </a:prstGeom>
        </p:spPr>
      </p:pic>
    </p:spTree>
    <p:extLst>
      <p:ext uri="{BB962C8B-B14F-4D97-AF65-F5344CB8AC3E}">
        <p14:creationId xmlns:p14="http://schemas.microsoft.com/office/powerpoint/2010/main" val="10370922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正方形/長方形 14"/>
          <p:cNvSpPr/>
          <p:nvPr/>
        </p:nvSpPr>
        <p:spPr>
          <a:xfrm>
            <a:off x="0" y="0"/>
            <a:ext cx="12192000" cy="54868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bg2">
                  <a:lumMod val="50000"/>
                </a:schemeClr>
              </a:solidFill>
            </a:endParaRPr>
          </a:p>
        </p:txBody>
      </p:sp>
      <p:pic>
        <p:nvPicPr>
          <p:cNvPr id="16" name="図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686" y="718181"/>
            <a:ext cx="11517085" cy="5878562"/>
          </a:xfrm>
          <a:prstGeom prst="rect">
            <a:avLst/>
          </a:prstGeom>
        </p:spPr>
      </p:pic>
      <p:sp>
        <p:nvSpPr>
          <p:cNvPr id="4" name="スライド番号プレースホルダー 3"/>
          <p:cNvSpPr>
            <a:spLocks noGrp="1"/>
          </p:cNvSpPr>
          <p:nvPr>
            <p:ph type="sldNum" sz="quarter" idx="12"/>
          </p:nvPr>
        </p:nvSpPr>
        <p:spPr>
          <a:xfrm>
            <a:off x="9448800" y="6486345"/>
            <a:ext cx="2743200" cy="365125"/>
          </a:xfrm>
        </p:spPr>
        <p:txBody>
          <a:bodyPr/>
          <a:lstStyle/>
          <a:p>
            <a:fld id="{4C1F4EB9-FDC2-45F7-9E39-BFD4B2D9DDA9}" type="slidenum">
              <a:rPr kumimoji="1" lang="ja-JP" altLang="en-US" smtClean="0">
                <a:latin typeface="Meiryo UI" panose="020B0604030504040204" pitchFamily="50" charset="-128"/>
                <a:ea typeface="Meiryo UI" panose="020B0604030504040204" pitchFamily="50" charset="-128"/>
              </a:rPr>
              <a:t>18</a:t>
            </a:fld>
            <a:endParaRPr kumimoji="1" lang="ja-JP" altLang="en-US" dirty="0">
              <a:latin typeface="Meiryo UI" panose="020B0604030504040204" pitchFamily="50" charset="-128"/>
              <a:ea typeface="Meiryo UI" panose="020B0604030504040204" pitchFamily="50" charset="-128"/>
            </a:endParaRPr>
          </a:p>
        </p:txBody>
      </p:sp>
      <p:sp>
        <p:nvSpPr>
          <p:cNvPr id="6" name="テキスト ボックス 5"/>
          <p:cNvSpPr txBox="1"/>
          <p:nvPr/>
        </p:nvSpPr>
        <p:spPr>
          <a:xfrm>
            <a:off x="0" y="25769"/>
            <a:ext cx="2954655" cy="461665"/>
          </a:xfrm>
          <a:prstGeom prst="rect">
            <a:avLst/>
          </a:prstGeom>
          <a:noFill/>
        </p:spPr>
        <p:txBody>
          <a:bodyPr wrap="none" rtlCol="0">
            <a:spAutoFit/>
          </a:bodyPr>
          <a:lstStyle/>
          <a:p>
            <a:r>
              <a:rPr kumimoji="1" lang="ja-JP" altLang="en-US" sz="2400" dirty="0">
                <a:solidFill>
                  <a:schemeClr val="bg2">
                    <a:lumMod val="50000"/>
                  </a:schemeClr>
                </a:solidFill>
                <a:latin typeface="HGSｺﾞｼｯｸE" panose="020B0900000000000000" pitchFamily="50" charset="-128"/>
                <a:ea typeface="HGSｺﾞｼｯｸE" panose="020B0900000000000000" pitchFamily="50" charset="-128"/>
                <a:cs typeface="メイリオ" panose="020B0604030504040204" pitchFamily="50" charset="-128"/>
              </a:rPr>
              <a:t>静岡県内　工場通路</a:t>
            </a:r>
          </a:p>
        </p:txBody>
      </p:sp>
      <p:pic>
        <p:nvPicPr>
          <p:cNvPr id="7" name="図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127" y="918011"/>
            <a:ext cx="6484016" cy="4322677"/>
          </a:xfrm>
          <a:prstGeom prst="rect">
            <a:avLst/>
          </a:prstGeom>
        </p:spPr>
      </p:pic>
      <p:pic>
        <p:nvPicPr>
          <p:cNvPr id="8" name="図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61650" y="901548"/>
            <a:ext cx="4213860" cy="5006269"/>
          </a:xfrm>
          <a:prstGeom prst="rect">
            <a:avLst/>
          </a:prstGeom>
        </p:spPr>
      </p:pic>
      <p:sp>
        <p:nvSpPr>
          <p:cNvPr id="9" name="テキスト ボックス 8"/>
          <p:cNvSpPr txBox="1"/>
          <p:nvPr/>
        </p:nvSpPr>
        <p:spPr>
          <a:xfrm>
            <a:off x="9448800" y="6002478"/>
            <a:ext cx="2277458" cy="369332"/>
          </a:xfrm>
          <a:prstGeom prst="rect">
            <a:avLst/>
          </a:prstGeom>
          <a:noFill/>
        </p:spPr>
        <p:txBody>
          <a:bodyPr wrap="square" rtlCol="0">
            <a:spAutoFit/>
          </a:bodyPr>
          <a:lstStyle/>
          <a:p>
            <a:pPr>
              <a:defRPr/>
            </a:pPr>
            <a:r>
              <a:rPr lang="ja-JP" altLang="en-US" b="1" dirty="0">
                <a:solidFill>
                  <a:schemeClr val="bg2">
                    <a:lumMod val="50000"/>
                  </a:schemeClr>
                </a:solidFill>
                <a:latin typeface="Meiryo UI" panose="020B0604030504040204" pitchFamily="50" charset="-128"/>
                <a:ea typeface="Meiryo UI" panose="020B0604030504040204" pitchFamily="50" charset="-128"/>
              </a:rPr>
              <a:t>路面ソーラー　</a:t>
            </a:r>
            <a:r>
              <a:rPr lang="en-US" altLang="ja-JP" b="1" dirty="0">
                <a:solidFill>
                  <a:schemeClr val="bg2">
                    <a:lumMod val="50000"/>
                  </a:schemeClr>
                </a:solidFill>
                <a:latin typeface="Meiryo UI" panose="020B0604030504040204" pitchFamily="50" charset="-128"/>
                <a:ea typeface="Meiryo UI" panose="020B0604030504040204" pitchFamily="50" charset="-128"/>
              </a:rPr>
              <a:t>44</a:t>
            </a:r>
            <a:r>
              <a:rPr lang="ja-JP" altLang="en-US" b="1" dirty="0">
                <a:solidFill>
                  <a:schemeClr val="bg2">
                    <a:lumMod val="50000"/>
                  </a:schemeClr>
                </a:solidFill>
                <a:latin typeface="Meiryo UI" panose="020B0604030504040204" pitchFamily="50" charset="-128"/>
                <a:ea typeface="Meiryo UI" panose="020B0604030504040204" pitchFamily="50" charset="-128"/>
              </a:rPr>
              <a:t>枚</a:t>
            </a:r>
            <a:endParaRPr lang="en-US" altLang="ja-JP" b="1" dirty="0">
              <a:solidFill>
                <a:schemeClr val="bg2">
                  <a:lumMod val="50000"/>
                </a:schemeClr>
              </a:solidFill>
              <a:latin typeface="Meiryo UI" panose="020B0604030504040204" pitchFamily="50" charset="-128"/>
              <a:ea typeface="Meiryo UI" panose="020B0604030504040204" pitchFamily="50" charset="-128"/>
            </a:endParaRPr>
          </a:p>
        </p:txBody>
      </p:sp>
      <p:cxnSp>
        <p:nvCxnSpPr>
          <p:cNvPr id="10" name="直線矢印コネクタ 9"/>
          <p:cNvCxnSpPr/>
          <p:nvPr/>
        </p:nvCxnSpPr>
        <p:spPr>
          <a:xfrm flipH="1" flipV="1">
            <a:off x="10385510" y="4267200"/>
            <a:ext cx="128364" cy="1716817"/>
          </a:xfrm>
          <a:prstGeom prst="straightConnector1">
            <a:avLst/>
          </a:prstGeom>
          <a:ln w="28575">
            <a:solidFill>
              <a:schemeClr val="accent1">
                <a:lumMod val="60000"/>
                <a:lumOff val="40000"/>
              </a:schemeClr>
            </a:solidFill>
            <a:headEnd type="none" w="med" len="med"/>
            <a:tailEnd type="arrow" w="med" len="med"/>
          </a:ln>
        </p:spPr>
        <p:style>
          <a:lnRef idx="1">
            <a:schemeClr val="accent2"/>
          </a:lnRef>
          <a:fillRef idx="0">
            <a:schemeClr val="accent2"/>
          </a:fillRef>
          <a:effectRef idx="0">
            <a:schemeClr val="accent2"/>
          </a:effectRef>
          <a:fontRef idx="minor">
            <a:schemeClr val="tx1"/>
          </a:fontRef>
        </p:style>
      </p:cxnSp>
      <p:sp>
        <p:nvSpPr>
          <p:cNvPr id="18" name="テキスト ボックス 17"/>
          <p:cNvSpPr txBox="1"/>
          <p:nvPr/>
        </p:nvSpPr>
        <p:spPr>
          <a:xfrm>
            <a:off x="6231905" y="6034599"/>
            <a:ext cx="2857666" cy="369332"/>
          </a:xfrm>
          <a:prstGeom prst="rect">
            <a:avLst/>
          </a:prstGeom>
          <a:noFill/>
        </p:spPr>
        <p:txBody>
          <a:bodyPr wrap="square" rtlCol="0">
            <a:spAutoFit/>
          </a:bodyPr>
          <a:lstStyle/>
          <a:p>
            <a:pPr>
              <a:defRPr/>
            </a:pPr>
            <a:r>
              <a:rPr lang="ja-JP" altLang="en-US" b="1" dirty="0">
                <a:solidFill>
                  <a:schemeClr val="bg2">
                    <a:lumMod val="50000"/>
                  </a:schemeClr>
                </a:solidFill>
                <a:latin typeface="Meiryo UI" panose="020B0604030504040204" pitchFamily="50" charset="-128"/>
                <a:ea typeface="Meiryo UI" panose="020B0604030504040204" pitchFamily="50" charset="-128"/>
              </a:rPr>
              <a:t>ガラス導光板　</a:t>
            </a:r>
            <a:r>
              <a:rPr lang="en-US" altLang="ja-JP" b="1" dirty="0">
                <a:solidFill>
                  <a:schemeClr val="bg2">
                    <a:lumMod val="50000"/>
                  </a:schemeClr>
                </a:solidFill>
                <a:latin typeface="Meiryo UI" panose="020B0604030504040204" pitchFamily="50" charset="-128"/>
                <a:ea typeface="Meiryo UI" panose="020B0604030504040204" pitchFamily="50" charset="-128"/>
              </a:rPr>
              <a:t>6</a:t>
            </a:r>
            <a:r>
              <a:rPr lang="ja-JP" altLang="en-US" b="1" dirty="0">
                <a:solidFill>
                  <a:schemeClr val="bg2">
                    <a:lumMod val="50000"/>
                  </a:schemeClr>
                </a:solidFill>
                <a:latin typeface="Meiryo UI" panose="020B0604030504040204" pitchFamily="50" charset="-128"/>
                <a:ea typeface="Meiryo UI" panose="020B0604030504040204" pitchFamily="50" charset="-128"/>
              </a:rPr>
              <a:t>枚</a:t>
            </a:r>
            <a:endParaRPr lang="en-US" altLang="ja-JP" b="1" dirty="0">
              <a:solidFill>
                <a:schemeClr val="bg2">
                  <a:lumMod val="50000"/>
                </a:schemeClr>
              </a:solidFill>
              <a:latin typeface="Meiryo UI" panose="020B0604030504040204" pitchFamily="50" charset="-128"/>
              <a:ea typeface="Meiryo UI" panose="020B0604030504040204" pitchFamily="50" charset="-128"/>
            </a:endParaRPr>
          </a:p>
        </p:txBody>
      </p:sp>
      <p:cxnSp>
        <p:nvCxnSpPr>
          <p:cNvPr id="19" name="直線矢印コネクタ 18"/>
          <p:cNvCxnSpPr/>
          <p:nvPr/>
        </p:nvCxnSpPr>
        <p:spPr>
          <a:xfrm flipV="1">
            <a:off x="7361650" y="4054505"/>
            <a:ext cx="1751107" cy="1980094"/>
          </a:xfrm>
          <a:prstGeom prst="straightConnector1">
            <a:avLst/>
          </a:prstGeom>
          <a:ln w="28575">
            <a:solidFill>
              <a:schemeClr val="accent1">
                <a:lumMod val="60000"/>
                <a:lumOff val="40000"/>
              </a:schemeClr>
            </a:solidFill>
            <a:headEnd type="none" w="med" len="med"/>
            <a:tailEnd type="arrow" w="med" len="med"/>
          </a:ln>
        </p:spPr>
        <p:style>
          <a:lnRef idx="1">
            <a:schemeClr val="accent2"/>
          </a:lnRef>
          <a:fillRef idx="0">
            <a:schemeClr val="accent2"/>
          </a:fillRef>
          <a:effectRef idx="0">
            <a:schemeClr val="accent2"/>
          </a:effectRef>
          <a:fontRef idx="minor">
            <a:schemeClr val="tx1"/>
          </a:fontRef>
        </p:style>
      </p:cxnSp>
      <p:sp>
        <p:nvSpPr>
          <p:cNvPr id="22" name="テキスト ボックス 21"/>
          <p:cNvSpPr txBox="1"/>
          <p:nvPr/>
        </p:nvSpPr>
        <p:spPr>
          <a:xfrm>
            <a:off x="3176140" y="5891987"/>
            <a:ext cx="2857666" cy="369332"/>
          </a:xfrm>
          <a:prstGeom prst="rect">
            <a:avLst/>
          </a:prstGeom>
          <a:noFill/>
        </p:spPr>
        <p:txBody>
          <a:bodyPr wrap="square" rtlCol="0">
            <a:spAutoFit/>
          </a:bodyPr>
          <a:lstStyle/>
          <a:p>
            <a:pPr>
              <a:defRPr/>
            </a:pPr>
            <a:r>
              <a:rPr lang="ja-JP" altLang="en-US" b="1" dirty="0">
                <a:solidFill>
                  <a:schemeClr val="bg2">
                    <a:lumMod val="50000"/>
                  </a:schemeClr>
                </a:solidFill>
                <a:latin typeface="Meiryo UI" panose="020B0604030504040204" pitchFamily="50" charset="-128"/>
                <a:ea typeface="Meiryo UI" panose="020B0604030504040204" pitchFamily="50" charset="-128"/>
              </a:rPr>
              <a:t>路面ソーラー　</a:t>
            </a:r>
            <a:r>
              <a:rPr lang="en-US" altLang="ja-JP" b="1" dirty="0">
                <a:solidFill>
                  <a:schemeClr val="bg2">
                    <a:lumMod val="50000"/>
                  </a:schemeClr>
                </a:solidFill>
                <a:latin typeface="Meiryo UI" panose="020B0604030504040204" pitchFamily="50" charset="-128"/>
                <a:ea typeface="Meiryo UI" panose="020B0604030504040204" pitchFamily="50" charset="-128"/>
              </a:rPr>
              <a:t>34</a:t>
            </a:r>
            <a:r>
              <a:rPr lang="ja-JP" altLang="en-US" b="1" dirty="0">
                <a:solidFill>
                  <a:schemeClr val="bg2">
                    <a:lumMod val="50000"/>
                  </a:schemeClr>
                </a:solidFill>
                <a:latin typeface="Meiryo UI" panose="020B0604030504040204" pitchFamily="50" charset="-128"/>
                <a:ea typeface="Meiryo UI" panose="020B0604030504040204" pitchFamily="50" charset="-128"/>
              </a:rPr>
              <a:t>枚</a:t>
            </a:r>
            <a:endParaRPr lang="en-US" altLang="ja-JP" b="1" dirty="0">
              <a:solidFill>
                <a:schemeClr val="bg2">
                  <a:lumMod val="50000"/>
                </a:schemeClr>
              </a:solidFill>
              <a:latin typeface="Meiryo UI" panose="020B0604030504040204" pitchFamily="50" charset="-128"/>
              <a:ea typeface="Meiryo UI" panose="020B0604030504040204" pitchFamily="50" charset="-128"/>
            </a:endParaRPr>
          </a:p>
        </p:txBody>
      </p:sp>
      <p:cxnSp>
        <p:nvCxnSpPr>
          <p:cNvPr id="23" name="直線矢印コネクタ 22"/>
          <p:cNvCxnSpPr/>
          <p:nvPr/>
        </p:nvCxnSpPr>
        <p:spPr>
          <a:xfrm flipV="1">
            <a:off x="3984946" y="3833811"/>
            <a:ext cx="9004" cy="2014823"/>
          </a:xfrm>
          <a:prstGeom prst="straightConnector1">
            <a:avLst/>
          </a:prstGeom>
          <a:ln w="28575">
            <a:solidFill>
              <a:schemeClr val="accent1">
                <a:lumMod val="60000"/>
                <a:lumOff val="40000"/>
              </a:schemeClr>
            </a:solidFill>
            <a:headEnd type="none" w="med" len="med"/>
            <a:tailEnd type="arrow" w="med" len="med"/>
          </a:ln>
        </p:spPr>
        <p:style>
          <a:lnRef idx="1">
            <a:schemeClr val="accent2"/>
          </a:lnRef>
          <a:fillRef idx="0">
            <a:schemeClr val="accent2"/>
          </a:fillRef>
          <a:effectRef idx="0">
            <a:schemeClr val="accent2"/>
          </a:effectRef>
          <a:fontRef idx="minor">
            <a:schemeClr val="tx1"/>
          </a:fontRef>
        </p:style>
      </p:cxnSp>
      <p:sp>
        <p:nvSpPr>
          <p:cNvPr id="24" name="テキスト ボックス 23"/>
          <p:cNvSpPr txBox="1"/>
          <p:nvPr/>
        </p:nvSpPr>
        <p:spPr>
          <a:xfrm>
            <a:off x="431564" y="5410189"/>
            <a:ext cx="2857666" cy="369332"/>
          </a:xfrm>
          <a:prstGeom prst="rect">
            <a:avLst/>
          </a:prstGeom>
          <a:noFill/>
        </p:spPr>
        <p:txBody>
          <a:bodyPr wrap="square" rtlCol="0">
            <a:spAutoFit/>
          </a:bodyPr>
          <a:lstStyle/>
          <a:p>
            <a:pPr>
              <a:defRPr/>
            </a:pPr>
            <a:r>
              <a:rPr lang="ja-JP" altLang="en-US" b="1" dirty="0">
                <a:solidFill>
                  <a:schemeClr val="bg2">
                    <a:lumMod val="50000"/>
                  </a:schemeClr>
                </a:solidFill>
                <a:latin typeface="Meiryo UI" panose="020B0604030504040204" pitchFamily="50" charset="-128"/>
                <a:ea typeface="Meiryo UI" panose="020B0604030504040204" pitchFamily="50" charset="-128"/>
              </a:rPr>
              <a:t>ガラス導光板　</a:t>
            </a:r>
            <a:r>
              <a:rPr lang="en-US" altLang="ja-JP" b="1" dirty="0">
                <a:solidFill>
                  <a:schemeClr val="bg2">
                    <a:lumMod val="50000"/>
                  </a:schemeClr>
                </a:solidFill>
                <a:latin typeface="Meiryo UI" panose="020B0604030504040204" pitchFamily="50" charset="-128"/>
                <a:ea typeface="Meiryo UI" panose="020B0604030504040204" pitchFamily="50" charset="-128"/>
              </a:rPr>
              <a:t>4</a:t>
            </a:r>
            <a:r>
              <a:rPr lang="ja-JP" altLang="en-US" b="1" dirty="0">
                <a:solidFill>
                  <a:schemeClr val="bg2">
                    <a:lumMod val="50000"/>
                  </a:schemeClr>
                </a:solidFill>
                <a:latin typeface="Meiryo UI" panose="020B0604030504040204" pitchFamily="50" charset="-128"/>
                <a:ea typeface="Meiryo UI" panose="020B0604030504040204" pitchFamily="50" charset="-128"/>
              </a:rPr>
              <a:t>枚</a:t>
            </a:r>
            <a:endParaRPr lang="en-US" altLang="ja-JP" b="1" dirty="0">
              <a:solidFill>
                <a:schemeClr val="bg2">
                  <a:lumMod val="50000"/>
                </a:schemeClr>
              </a:solidFill>
              <a:latin typeface="Meiryo UI" panose="020B0604030504040204" pitchFamily="50" charset="-128"/>
              <a:ea typeface="Meiryo UI" panose="020B0604030504040204" pitchFamily="50" charset="-128"/>
            </a:endParaRPr>
          </a:p>
        </p:txBody>
      </p:sp>
      <p:cxnSp>
        <p:nvCxnSpPr>
          <p:cNvPr id="25" name="直線矢印コネクタ 24"/>
          <p:cNvCxnSpPr/>
          <p:nvPr/>
        </p:nvCxnSpPr>
        <p:spPr>
          <a:xfrm flipV="1">
            <a:off x="1441307" y="3404682"/>
            <a:ext cx="1807044" cy="1982382"/>
          </a:xfrm>
          <a:prstGeom prst="straightConnector1">
            <a:avLst/>
          </a:prstGeom>
          <a:ln w="28575">
            <a:solidFill>
              <a:schemeClr val="accent1">
                <a:lumMod val="60000"/>
                <a:lumOff val="40000"/>
              </a:schemeClr>
            </a:solidFill>
            <a:headEnd type="none" w="med" len="med"/>
            <a:tailEnd type="arrow" w="med" len="med"/>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5431758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図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571" y="724712"/>
            <a:ext cx="11549744" cy="5768164"/>
          </a:xfrm>
          <a:prstGeom prst="rect">
            <a:avLst/>
          </a:prstGeom>
        </p:spPr>
      </p:pic>
      <p:sp>
        <p:nvSpPr>
          <p:cNvPr id="14" name="正方形/長方形 13"/>
          <p:cNvSpPr/>
          <p:nvPr/>
        </p:nvSpPr>
        <p:spPr>
          <a:xfrm>
            <a:off x="0" y="0"/>
            <a:ext cx="12192000" cy="54868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bg2">
                  <a:lumMod val="50000"/>
                </a:schemeClr>
              </a:solidFill>
            </a:endParaRPr>
          </a:p>
        </p:txBody>
      </p:sp>
      <p:sp>
        <p:nvSpPr>
          <p:cNvPr id="4" name="スライド番号プレースホルダー 3"/>
          <p:cNvSpPr>
            <a:spLocks noGrp="1"/>
          </p:cNvSpPr>
          <p:nvPr>
            <p:ph type="sldNum" sz="quarter" idx="12"/>
          </p:nvPr>
        </p:nvSpPr>
        <p:spPr>
          <a:xfrm>
            <a:off x="9410783" y="6492876"/>
            <a:ext cx="2743200" cy="365125"/>
          </a:xfrm>
        </p:spPr>
        <p:txBody>
          <a:bodyPr/>
          <a:lstStyle/>
          <a:p>
            <a:fld id="{4C1F4EB9-FDC2-45F7-9E39-BFD4B2D9DDA9}" type="slidenum">
              <a:rPr kumimoji="1" lang="ja-JP" altLang="en-US" smtClean="0">
                <a:latin typeface="Meiryo UI" panose="020B0604030504040204" pitchFamily="50" charset="-128"/>
                <a:ea typeface="Meiryo UI" panose="020B0604030504040204" pitchFamily="50" charset="-128"/>
              </a:rPr>
              <a:t>19</a:t>
            </a:fld>
            <a:endParaRPr kumimoji="1" lang="ja-JP" altLang="en-US" dirty="0">
              <a:latin typeface="Meiryo UI" panose="020B0604030504040204" pitchFamily="50" charset="-128"/>
              <a:ea typeface="Meiryo UI" panose="020B0604030504040204" pitchFamily="50" charset="-128"/>
            </a:endParaRPr>
          </a:p>
        </p:txBody>
      </p:sp>
      <p:sp>
        <p:nvSpPr>
          <p:cNvPr id="6" name="テキスト ボックス 5"/>
          <p:cNvSpPr txBox="1"/>
          <p:nvPr/>
        </p:nvSpPr>
        <p:spPr>
          <a:xfrm>
            <a:off x="0" y="58949"/>
            <a:ext cx="4312399" cy="461665"/>
          </a:xfrm>
          <a:prstGeom prst="rect">
            <a:avLst/>
          </a:prstGeom>
          <a:noFill/>
        </p:spPr>
        <p:txBody>
          <a:bodyPr wrap="none" rtlCol="0">
            <a:spAutoFit/>
          </a:bodyPr>
          <a:lstStyle/>
          <a:p>
            <a:r>
              <a:rPr kumimoji="1" lang="ja-JP" altLang="en-US" sz="2400" b="1" dirty="0">
                <a:solidFill>
                  <a:schemeClr val="bg2">
                    <a:lumMod val="50000"/>
                  </a:schemeClr>
                </a:solidFill>
                <a:latin typeface="Meiryo UI" panose="020B0604030504040204" pitchFamily="50" charset="-128"/>
                <a:ea typeface="Meiryo UI" panose="020B0604030504040204" pitchFamily="50" charset="-128"/>
              </a:rPr>
              <a:t>兵庫県内　工場内ビニールハウス</a:t>
            </a:r>
            <a:endParaRPr kumimoji="1" lang="en-US" altLang="ja-JP" sz="2400" b="1" dirty="0">
              <a:solidFill>
                <a:schemeClr val="bg2">
                  <a:lumMod val="50000"/>
                </a:schemeClr>
              </a:solidFill>
              <a:latin typeface="Meiryo UI" panose="020B0604030504040204" pitchFamily="50" charset="-128"/>
              <a:ea typeface="Meiryo UI" panose="020B0604030504040204" pitchFamily="50" charset="-128"/>
            </a:endParaRPr>
          </a:p>
        </p:txBody>
      </p:sp>
      <p:pic>
        <p:nvPicPr>
          <p:cNvPr id="9" name="図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34769" y="3097380"/>
            <a:ext cx="4368929" cy="3276697"/>
          </a:xfrm>
          <a:prstGeom prst="rect">
            <a:avLst/>
          </a:prstGeom>
        </p:spPr>
      </p:pic>
      <p:pic>
        <p:nvPicPr>
          <p:cNvPr id="8" name="図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7526" y="944302"/>
            <a:ext cx="6510414" cy="4882811"/>
          </a:xfrm>
          <a:prstGeom prst="rect">
            <a:avLst/>
          </a:prstGeom>
        </p:spPr>
      </p:pic>
      <p:sp>
        <p:nvSpPr>
          <p:cNvPr id="10" name="テキスト ボックス 9"/>
          <p:cNvSpPr txBox="1"/>
          <p:nvPr/>
        </p:nvSpPr>
        <p:spPr>
          <a:xfrm>
            <a:off x="7554945" y="2240279"/>
            <a:ext cx="2857666" cy="369332"/>
          </a:xfrm>
          <a:prstGeom prst="rect">
            <a:avLst/>
          </a:prstGeom>
          <a:noFill/>
        </p:spPr>
        <p:txBody>
          <a:bodyPr wrap="square" rtlCol="0">
            <a:spAutoFit/>
          </a:bodyPr>
          <a:lstStyle/>
          <a:p>
            <a:pPr>
              <a:defRPr/>
            </a:pPr>
            <a:r>
              <a:rPr lang="ja-JP" altLang="en-US" b="1" dirty="0">
                <a:solidFill>
                  <a:schemeClr val="bg2">
                    <a:lumMod val="50000"/>
                  </a:schemeClr>
                </a:solidFill>
                <a:latin typeface="Meiryo UI" panose="020B0604030504040204" pitchFamily="50" charset="-128"/>
                <a:ea typeface="Meiryo UI" panose="020B0604030504040204" pitchFamily="50" charset="-128"/>
              </a:rPr>
              <a:t>路面ソーラー</a:t>
            </a:r>
            <a:endParaRPr lang="en-US" altLang="ja-JP" b="1" dirty="0">
              <a:solidFill>
                <a:schemeClr val="bg2">
                  <a:lumMod val="50000"/>
                </a:schemeClr>
              </a:solidFill>
              <a:latin typeface="Meiryo UI" panose="020B0604030504040204" pitchFamily="50" charset="-128"/>
              <a:ea typeface="Meiryo UI" panose="020B0604030504040204" pitchFamily="50" charset="-128"/>
            </a:endParaRPr>
          </a:p>
        </p:txBody>
      </p:sp>
      <p:cxnSp>
        <p:nvCxnSpPr>
          <p:cNvPr id="11" name="直線矢印コネクタ 10"/>
          <p:cNvCxnSpPr/>
          <p:nvPr/>
        </p:nvCxnSpPr>
        <p:spPr>
          <a:xfrm flipH="1">
            <a:off x="3890419" y="2481147"/>
            <a:ext cx="3664526" cy="1612710"/>
          </a:xfrm>
          <a:prstGeom prst="straightConnector1">
            <a:avLst/>
          </a:prstGeom>
          <a:ln w="28575">
            <a:solidFill>
              <a:schemeClr val="accent1">
                <a:lumMod val="60000"/>
                <a:lumOff val="40000"/>
              </a:schemeClr>
            </a:solidFill>
            <a:headEnd type="none" w="med" len="med"/>
            <a:tailEnd type="arrow" w="med" len="med"/>
          </a:ln>
        </p:spPr>
        <p:style>
          <a:lnRef idx="1">
            <a:schemeClr val="accent2"/>
          </a:lnRef>
          <a:fillRef idx="0">
            <a:schemeClr val="accent2"/>
          </a:fillRef>
          <a:effectRef idx="0">
            <a:schemeClr val="accent2"/>
          </a:effectRef>
          <a:fontRef idx="minor">
            <a:schemeClr val="tx1"/>
          </a:fontRef>
        </p:style>
      </p:cxnSp>
      <p:sp>
        <p:nvSpPr>
          <p:cNvPr id="12" name="テキスト ボックス 11"/>
          <p:cNvSpPr txBox="1"/>
          <p:nvPr/>
        </p:nvSpPr>
        <p:spPr>
          <a:xfrm>
            <a:off x="7840578" y="1248209"/>
            <a:ext cx="2857666" cy="369332"/>
          </a:xfrm>
          <a:prstGeom prst="rect">
            <a:avLst/>
          </a:prstGeom>
          <a:noFill/>
        </p:spPr>
        <p:txBody>
          <a:bodyPr wrap="square" rtlCol="0">
            <a:spAutoFit/>
          </a:bodyPr>
          <a:lstStyle/>
          <a:p>
            <a:pPr>
              <a:defRPr/>
            </a:pPr>
            <a:r>
              <a:rPr lang="ja-JP" altLang="en-US" b="1" dirty="0">
                <a:solidFill>
                  <a:schemeClr val="bg2">
                    <a:lumMod val="50000"/>
                  </a:schemeClr>
                </a:solidFill>
                <a:latin typeface="Meiryo UI" panose="020B0604030504040204" pitchFamily="50" charset="-128"/>
                <a:ea typeface="Meiryo UI" panose="020B0604030504040204" pitchFamily="50" charset="-128"/>
              </a:rPr>
              <a:t>いちごハウス</a:t>
            </a:r>
            <a:endParaRPr lang="en-US" altLang="ja-JP" b="1" dirty="0">
              <a:solidFill>
                <a:schemeClr val="bg2">
                  <a:lumMod val="50000"/>
                </a:schemeClr>
              </a:solidFill>
              <a:latin typeface="Meiryo UI" panose="020B0604030504040204" pitchFamily="50" charset="-128"/>
              <a:ea typeface="Meiryo UI" panose="020B0604030504040204" pitchFamily="50" charset="-128"/>
            </a:endParaRPr>
          </a:p>
        </p:txBody>
      </p:sp>
      <p:cxnSp>
        <p:nvCxnSpPr>
          <p:cNvPr id="13" name="直線矢印コネクタ 12"/>
          <p:cNvCxnSpPr/>
          <p:nvPr/>
        </p:nvCxnSpPr>
        <p:spPr>
          <a:xfrm flipH="1">
            <a:off x="4528367" y="1479774"/>
            <a:ext cx="3312211" cy="470219"/>
          </a:xfrm>
          <a:prstGeom prst="straightConnector1">
            <a:avLst/>
          </a:prstGeom>
          <a:ln w="28575">
            <a:solidFill>
              <a:schemeClr val="accent1">
                <a:lumMod val="60000"/>
                <a:lumOff val="40000"/>
              </a:schemeClr>
            </a:solidFill>
            <a:headEnd type="none" w="med" len="med"/>
            <a:tailEnd type="arrow" w="med" len="med"/>
          </a:ln>
        </p:spPr>
        <p:style>
          <a:lnRef idx="1">
            <a:schemeClr val="accent2"/>
          </a:lnRef>
          <a:fillRef idx="0">
            <a:schemeClr val="accent2"/>
          </a:fillRef>
          <a:effectRef idx="0">
            <a:schemeClr val="accent2"/>
          </a:effectRef>
          <a:fontRef idx="minor">
            <a:schemeClr val="tx1"/>
          </a:fontRef>
        </p:style>
      </p:cxnSp>
      <p:sp>
        <p:nvSpPr>
          <p:cNvPr id="15" name="テキスト ボックス 14"/>
          <p:cNvSpPr txBox="1"/>
          <p:nvPr/>
        </p:nvSpPr>
        <p:spPr>
          <a:xfrm>
            <a:off x="2634343" y="5975328"/>
            <a:ext cx="2857666" cy="369332"/>
          </a:xfrm>
          <a:prstGeom prst="rect">
            <a:avLst/>
          </a:prstGeom>
          <a:noFill/>
        </p:spPr>
        <p:txBody>
          <a:bodyPr wrap="square" rtlCol="0">
            <a:spAutoFit/>
          </a:bodyPr>
          <a:lstStyle/>
          <a:p>
            <a:pPr>
              <a:defRPr/>
            </a:pPr>
            <a:r>
              <a:rPr lang="ja-JP" altLang="en-US" b="1" dirty="0">
                <a:solidFill>
                  <a:schemeClr val="bg2">
                    <a:lumMod val="50000"/>
                  </a:schemeClr>
                </a:solidFill>
                <a:latin typeface="Meiryo UI" panose="020B0604030504040204" pitchFamily="50" charset="-128"/>
                <a:ea typeface="Meiryo UI" panose="020B0604030504040204" pitchFamily="50" charset="-128"/>
              </a:rPr>
              <a:t>ソーラー縁石システム</a:t>
            </a:r>
            <a:endParaRPr lang="en-US" altLang="ja-JP" b="1" dirty="0">
              <a:solidFill>
                <a:schemeClr val="bg2">
                  <a:lumMod val="50000"/>
                </a:schemeClr>
              </a:solidFill>
              <a:latin typeface="Meiryo UI" panose="020B0604030504040204" pitchFamily="50" charset="-128"/>
              <a:ea typeface="Meiryo UI" panose="020B0604030504040204" pitchFamily="50" charset="-128"/>
            </a:endParaRPr>
          </a:p>
        </p:txBody>
      </p:sp>
      <p:cxnSp>
        <p:nvCxnSpPr>
          <p:cNvPr id="16" name="直線矢印コネクタ 15"/>
          <p:cNvCxnSpPr/>
          <p:nvPr/>
        </p:nvCxnSpPr>
        <p:spPr>
          <a:xfrm flipH="1" flipV="1">
            <a:off x="2427514" y="4615544"/>
            <a:ext cx="206829" cy="1473246"/>
          </a:xfrm>
          <a:prstGeom prst="straightConnector1">
            <a:avLst/>
          </a:prstGeom>
          <a:ln w="28575">
            <a:solidFill>
              <a:schemeClr val="accent1">
                <a:lumMod val="60000"/>
                <a:lumOff val="40000"/>
              </a:schemeClr>
            </a:solidFill>
            <a:headEnd type="none" w="med" len="med"/>
            <a:tailEnd type="arrow" w="med" len="med"/>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0305921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正方形/長方形 21"/>
          <p:cNvSpPr/>
          <p:nvPr/>
        </p:nvSpPr>
        <p:spPr>
          <a:xfrm>
            <a:off x="0" y="0"/>
            <a:ext cx="12192000" cy="54868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pic>
        <p:nvPicPr>
          <p:cNvPr id="20" name="図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160" y="724711"/>
            <a:ext cx="11582184" cy="5943507"/>
          </a:xfrm>
          <a:prstGeom prst="rect">
            <a:avLst/>
          </a:prstGeom>
        </p:spPr>
      </p:pic>
      <p:sp>
        <p:nvSpPr>
          <p:cNvPr id="15" name="タイトル 18">
            <a:extLst>
              <a:ext uri="{FF2B5EF4-FFF2-40B4-BE49-F238E27FC236}">
                <a16:creationId xmlns:a16="http://schemas.microsoft.com/office/drawing/2014/main" id="{E8D036FB-049F-42B9-8221-9EAE4768947B}"/>
              </a:ext>
            </a:extLst>
          </p:cNvPr>
          <p:cNvSpPr txBox="1">
            <a:spLocks/>
          </p:cNvSpPr>
          <p:nvPr/>
        </p:nvSpPr>
        <p:spPr>
          <a:xfrm>
            <a:off x="0" y="-71290"/>
            <a:ext cx="7113226" cy="724711"/>
          </a:xfrm>
          <a:prstGeom prst="rect">
            <a:avLst/>
          </a:prstGeom>
        </p:spPr>
        <p:txBody>
          <a:bodyPr rtlCol="0" anchor="t"/>
          <a:lstStyle>
            <a:lvl1pPr algn="ctr" defTabSz="914400" rtl="0" eaLnBrk="1" latinLnBrk="0" hangingPunct="1">
              <a:lnSpc>
                <a:spcPct val="90000"/>
              </a:lnSpc>
              <a:spcBef>
                <a:spcPct val="0"/>
              </a:spcBef>
              <a:buNone/>
              <a:defRPr sz="3200" kern="1200" cap="all" spc="200" baseline="0">
                <a:solidFill>
                  <a:schemeClr val="accent4"/>
                </a:solidFill>
                <a:latin typeface="Meiryo UI" panose="020B0604030504040204" pitchFamily="50" charset="-128"/>
                <a:ea typeface="Meiryo UI" panose="020B0604030504040204" pitchFamily="50" charset="-128"/>
                <a:cs typeface="+mj-cs"/>
              </a:defRPr>
            </a:lvl1pPr>
          </a:lstStyle>
          <a:p>
            <a:pPr algn="l">
              <a:lnSpc>
                <a:spcPct val="150000"/>
              </a:lnSpc>
            </a:pPr>
            <a:r>
              <a:rPr lang="ja-JP" altLang="en-US" sz="2400" dirty="0">
                <a:solidFill>
                  <a:schemeClr val="bg1">
                    <a:lumMod val="50000"/>
                  </a:schemeClr>
                </a:solidFill>
                <a:latin typeface="HGSｺﾞｼｯｸE" panose="020B0900000000000000" pitchFamily="50" charset="-128"/>
                <a:ea typeface="HGSｺﾞｼｯｸE" panose="020B0900000000000000" pitchFamily="50" charset="-128"/>
              </a:rPr>
              <a:t>路面ソーラー施工事例④</a:t>
            </a:r>
          </a:p>
          <a:p>
            <a:pPr algn="l">
              <a:lnSpc>
                <a:spcPct val="150000"/>
              </a:lnSpc>
            </a:pPr>
            <a:endParaRPr lang="ja-JP" altLang="en-US" sz="2400" dirty="0">
              <a:solidFill>
                <a:schemeClr val="bg1">
                  <a:lumMod val="50000"/>
                </a:schemeClr>
              </a:solidFill>
              <a:latin typeface="HGSｺﾞｼｯｸE" panose="020B0900000000000000" pitchFamily="50" charset="-128"/>
              <a:ea typeface="HGSｺﾞｼｯｸE" panose="020B0900000000000000" pitchFamily="50" charset="-128"/>
            </a:endParaRPr>
          </a:p>
        </p:txBody>
      </p:sp>
      <p:sp>
        <p:nvSpPr>
          <p:cNvPr id="16" name="テキスト ボックス 15"/>
          <p:cNvSpPr txBox="1"/>
          <p:nvPr/>
        </p:nvSpPr>
        <p:spPr>
          <a:xfrm>
            <a:off x="562051" y="5454666"/>
            <a:ext cx="10610275" cy="1107996"/>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a:t>
            </a:r>
            <a:r>
              <a:rPr kumimoji="1" lang="en-US" altLang="ja-JP" sz="1600" dirty="0">
                <a:latin typeface="Meiryo UI" panose="020B0604030504040204" pitchFamily="50" charset="-128"/>
                <a:ea typeface="Meiryo UI" panose="020B0604030504040204" pitchFamily="50" charset="-128"/>
              </a:rPr>
              <a:t>2025</a:t>
            </a:r>
            <a:r>
              <a:rPr kumimoji="1" lang="ja-JP" altLang="en-US" sz="1600" dirty="0">
                <a:latin typeface="Meiryo UI" panose="020B0604030504040204" pitchFamily="50" charset="-128"/>
                <a:ea typeface="Meiryo UI" panose="020B0604030504040204" pitchFamily="50" charset="-128"/>
              </a:rPr>
              <a:t>年</a:t>
            </a:r>
            <a:r>
              <a:rPr kumimoji="1" lang="en-US" altLang="ja-JP" sz="1600" dirty="0">
                <a:latin typeface="Meiryo UI" panose="020B0604030504040204" pitchFamily="50" charset="-128"/>
                <a:ea typeface="Meiryo UI" panose="020B0604030504040204" pitchFamily="50" charset="-128"/>
              </a:rPr>
              <a:t>11</a:t>
            </a:r>
            <a:r>
              <a:rPr kumimoji="1" lang="ja-JP" altLang="en-US" sz="1600" dirty="0">
                <a:latin typeface="Meiryo UI" panose="020B0604030504040204" pitchFamily="50" charset="-128"/>
                <a:ea typeface="Meiryo UI" panose="020B0604030504040204" pitchFamily="50" charset="-128"/>
              </a:rPr>
              <a:t>月竣工予定）</a:t>
            </a:r>
            <a:endParaRPr kumimoji="1" lang="en-US" altLang="ja-JP" sz="1600" dirty="0">
              <a:latin typeface="Meiryo UI" panose="020B0604030504040204" pitchFamily="50" charset="-128"/>
              <a:ea typeface="Meiryo UI" panose="020B0604030504040204" pitchFamily="50" charset="-128"/>
            </a:endParaRPr>
          </a:p>
          <a:p>
            <a:r>
              <a:rPr kumimoji="1" lang="ja-JP" altLang="en-US" b="1" dirty="0">
                <a:latin typeface="Meiryo UI" panose="020B0604030504040204" pitchFamily="50" charset="-128"/>
                <a:ea typeface="Meiryo UI" panose="020B0604030504040204" pitchFamily="50" charset="-128"/>
              </a:rPr>
              <a:t>東京都の「次世代再生可能エネルギー技術社会実装推進事業」に採択されました。</a:t>
            </a:r>
            <a:endParaRPr kumimoji="1" lang="en-US" altLang="ja-JP" b="1"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髙島屋二子玉川</a:t>
            </a:r>
            <a:r>
              <a:rPr kumimoji="1" lang="en-US" altLang="ja-JP" sz="1600" dirty="0">
                <a:latin typeface="Meiryo UI" panose="020B0604030504040204" pitchFamily="50" charset="-128"/>
                <a:ea typeface="Meiryo UI" panose="020B0604030504040204" pitchFamily="50" charset="-128"/>
              </a:rPr>
              <a:t>S</a:t>
            </a:r>
            <a:r>
              <a:rPr kumimoji="1" lang="ja-JP" altLang="en-US" sz="1600" dirty="0">
                <a:latin typeface="Meiryo UI" panose="020B0604030504040204" pitchFamily="50" charset="-128"/>
                <a:ea typeface="Meiryo UI" panose="020B0604030504040204" pitchFamily="50" charset="-128"/>
              </a:rPr>
              <a:t>・</a:t>
            </a:r>
            <a:r>
              <a:rPr kumimoji="1" lang="en-US" altLang="ja-JP" sz="1600" dirty="0">
                <a:latin typeface="Meiryo UI" panose="020B0604030504040204" pitchFamily="50" charset="-128"/>
                <a:ea typeface="Meiryo UI" panose="020B0604030504040204" pitchFamily="50" charset="-128"/>
              </a:rPr>
              <a:t>C</a:t>
            </a:r>
            <a:r>
              <a:rPr kumimoji="1" lang="ja-JP" altLang="en-US" sz="1600" dirty="0">
                <a:latin typeface="Meiryo UI" panose="020B0604030504040204" pitchFamily="50" charset="-128"/>
                <a:ea typeface="Meiryo UI" panose="020B0604030504040204" pitchFamily="50" charset="-128"/>
              </a:rPr>
              <a:t>の屋上駐車場及び連絡ブリッジに路面ソーラー（</a:t>
            </a:r>
            <a:r>
              <a:rPr kumimoji="1" lang="en-US" altLang="ja-JP" sz="1600" dirty="0">
                <a:latin typeface="Meiryo UI" panose="020B0604030504040204" pitchFamily="50" charset="-128"/>
                <a:ea typeface="Meiryo UI" panose="020B0604030504040204" pitchFamily="50" charset="-128"/>
              </a:rPr>
              <a:t>1000</a:t>
            </a:r>
            <a:r>
              <a:rPr kumimoji="1" lang="ja-JP" altLang="en-US" sz="1600" dirty="0">
                <a:latin typeface="Meiryo UI" panose="020B0604030504040204" pitchFamily="50" charset="-128"/>
                <a:ea typeface="Meiryo UI" panose="020B0604030504040204" pitchFamily="50" charset="-128"/>
              </a:rPr>
              <a:t>）と軽量型路面ソーラー（</a:t>
            </a:r>
            <a:r>
              <a:rPr kumimoji="1" lang="en-US" altLang="ja-JP" sz="1600" dirty="0">
                <a:latin typeface="Meiryo UI" panose="020B0604030504040204" pitchFamily="50" charset="-128"/>
                <a:ea typeface="Meiryo UI" panose="020B0604030504040204" pitchFamily="50" charset="-128"/>
              </a:rPr>
              <a:t>400</a:t>
            </a:r>
            <a:r>
              <a:rPr kumimoji="1" lang="ja-JP" altLang="en-US" sz="1600" dirty="0">
                <a:latin typeface="Meiryo UI" panose="020B0604030504040204" pitchFamily="50" charset="-128"/>
                <a:ea typeface="Meiryo UI" panose="020B0604030504040204" pitchFamily="50" charset="-128"/>
              </a:rPr>
              <a:t>）を設置します。</a:t>
            </a:r>
            <a:endParaRPr kumimoji="1" lang="en-US" altLang="ja-JP" sz="1600"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路面ソーラーで発電した電気は系統連係し、店舗の電力として使用する予定です。</a:t>
            </a:r>
            <a:endParaRPr kumimoji="1" lang="en-US" altLang="ja-JP" sz="1600" dirty="0">
              <a:latin typeface="Meiryo UI" panose="020B0604030504040204" pitchFamily="50" charset="-128"/>
              <a:ea typeface="Meiryo UI" panose="020B0604030504040204" pitchFamily="50" charset="-128"/>
            </a:endParaRPr>
          </a:p>
        </p:txBody>
      </p:sp>
      <p:pic>
        <p:nvPicPr>
          <p:cNvPr id="2" name="図 1"/>
          <p:cNvPicPr>
            <a:picLocks noChangeAspect="1"/>
          </p:cNvPicPr>
          <p:nvPr/>
        </p:nvPicPr>
        <p:blipFill rotWithShape="1">
          <a:blip r:embed="rId4"/>
          <a:srcRect t="17149"/>
          <a:stretch/>
        </p:blipFill>
        <p:spPr>
          <a:xfrm>
            <a:off x="4807572" y="3593145"/>
            <a:ext cx="3462095" cy="1915989"/>
          </a:xfrm>
          <a:prstGeom prst="rect">
            <a:avLst/>
          </a:prstGeom>
        </p:spPr>
      </p:pic>
      <p:sp>
        <p:nvSpPr>
          <p:cNvPr id="19" name="テキスト ボックス 18"/>
          <p:cNvSpPr txBox="1"/>
          <p:nvPr/>
        </p:nvSpPr>
        <p:spPr>
          <a:xfrm>
            <a:off x="4953472" y="5211611"/>
            <a:ext cx="3170293" cy="261610"/>
          </a:xfrm>
          <a:prstGeom prst="rect">
            <a:avLst/>
          </a:prstGeom>
          <a:noFill/>
        </p:spPr>
        <p:txBody>
          <a:bodyPr wrap="square" rtlCol="0">
            <a:spAutoFit/>
          </a:bodyPr>
          <a:lstStyle/>
          <a:p>
            <a:r>
              <a:rPr kumimoji="1" lang="ja-JP" altLang="en-US" sz="1100" dirty="0">
                <a:solidFill>
                  <a:schemeClr val="bg1"/>
                </a:solidFill>
                <a:latin typeface="Meiryo UI" panose="020B0604030504040204" pitchFamily="50" charset="-128"/>
                <a:ea typeface="Meiryo UI" panose="020B0604030504040204" pitchFamily="50" charset="-128"/>
              </a:rPr>
              <a:t>屋上駐車場　路面ソーラー（</a:t>
            </a:r>
            <a:r>
              <a:rPr kumimoji="1" lang="en-US" altLang="ja-JP" sz="1100" dirty="0">
                <a:solidFill>
                  <a:schemeClr val="bg1"/>
                </a:solidFill>
                <a:latin typeface="Meiryo UI" panose="020B0604030504040204" pitchFamily="50" charset="-128"/>
                <a:ea typeface="Meiryo UI" panose="020B0604030504040204" pitchFamily="50" charset="-128"/>
              </a:rPr>
              <a:t>1000</a:t>
            </a:r>
            <a:r>
              <a:rPr kumimoji="1" lang="ja-JP" altLang="en-US" sz="1100" dirty="0">
                <a:solidFill>
                  <a:schemeClr val="bg1"/>
                </a:solidFill>
                <a:latin typeface="Meiryo UI" panose="020B0604030504040204" pitchFamily="50" charset="-128"/>
                <a:ea typeface="Meiryo UI" panose="020B0604030504040204" pitchFamily="50" charset="-128"/>
              </a:rPr>
              <a:t>）設置イメージ図</a:t>
            </a:r>
            <a:endParaRPr kumimoji="1" lang="en-US" altLang="ja-JP" sz="1100" dirty="0">
              <a:solidFill>
                <a:schemeClr val="bg1"/>
              </a:solidFill>
              <a:latin typeface="Meiryo UI" panose="020B0604030504040204" pitchFamily="50" charset="-128"/>
              <a:ea typeface="Meiryo UI" panose="020B0604030504040204" pitchFamily="50" charset="-128"/>
            </a:endParaRPr>
          </a:p>
        </p:txBody>
      </p:sp>
      <p:pic>
        <p:nvPicPr>
          <p:cNvPr id="13" name="図 12">
            <a:extLst>
              <a:ext uri="{FF2B5EF4-FFF2-40B4-BE49-F238E27FC236}">
                <a16:creationId xmlns:a16="http://schemas.microsoft.com/office/drawing/2014/main" id="{67491915-ABA0-724A-8D28-B263B58F710E}"/>
              </a:ext>
            </a:extLst>
          </p:cNvPr>
          <p:cNvPicPr>
            <a:picLocks noChangeAspect="1"/>
          </p:cNvPicPr>
          <p:nvPr/>
        </p:nvPicPr>
        <p:blipFill>
          <a:blip r:embed="rId5"/>
          <a:stretch>
            <a:fillRect/>
          </a:stretch>
        </p:blipFill>
        <p:spPr>
          <a:xfrm>
            <a:off x="318656" y="910335"/>
            <a:ext cx="4280522" cy="4243990"/>
          </a:xfrm>
          <a:prstGeom prst="rect">
            <a:avLst/>
          </a:prstGeom>
          <a:ln w="19050">
            <a:solidFill>
              <a:schemeClr val="bg1">
                <a:lumMod val="50000"/>
              </a:schemeClr>
            </a:solidFill>
          </a:ln>
        </p:spPr>
      </p:pic>
      <p:sp>
        <p:nvSpPr>
          <p:cNvPr id="5" name="スライド番号プレースホルダー 4"/>
          <p:cNvSpPr>
            <a:spLocks noGrp="1"/>
          </p:cNvSpPr>
          <p:nvPr>
            <p:ph type="sldNum" sz="quarter" idx="12"/>
          </p:nvPr>
        </p:nvSpPr>
        <p:spPr/>
        <p:txBody>
          <a:bodyPr/>
          <a:lstStyle/>
          <a:p>
            <a:fld id="{F91729D4-A164-47A3-830D-E792BCE699E4}" type="slidenum">
              <a:rPr lang="en-US" altLang="ja-JP" noProof="0" smtClean="0"/>
              <a:pPr/>
              <a:t>20</a:t>
            </a:fld>
            <a:endParaRPr lang="ja-JP" altLang="en-US" noProof="0" dirty="0"/>
          </a:p>
        </p:txBody>
      </p:sp>
      <p:pic>
        <p:nvPicPr>
          <p:cNvPr id="6" name="図 5" descr="屋外, 歩道, ストリート, 座る が含まれている画像&#10;&#10;AI によって生成されたコンテンツは間違っている可能性があります。">
            <a:extLst>
              <a:ext uri="{FF2B5EF4-FFF2-40B4-BE49-F238E27FC236}">
                <a16:creationId xmlns:a16="http://schemas.microsoft.com/office/drawing/2014/main" id="{0BB9CD24-ED16-96DB-90E9-272C4D962C03}"/>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807570" y="809020"/>
            <a:ext cx="3477459" cy="2608094"/>
          </a:xfrm>
          <a:prstGeom prst="rect">
            <a:avLst/>
          </a:prstGeom>
        </p:spPr>
      </p:pic>
      <p:sp>
        <p:nvSpPr>
          <p:cNvPr id="18" name="テキスト ボックス 17"/>
          <p:cNvSpPr txBox="1"/>
          <p:nvPr/>
        </p:nvSpPr>
        <p:spPr>
          <a:xfrm>
            <a:off x="5194550" y="3105246"/>
            <a:ext cx="2703497" cy="261610"/>
          </a:xfrm>
          <a:prstGeom prst="rect">
            <a:avLst/>
          </a:prstGeom>
          <a:noFill/>
          <a:ln w="31750">
            <a:noFill/>
          </a:ln>
        </p:spPr>
        <p:txBody>
          <a:bodyPr wrap="square" rtlCol="0">
            <a:spAutoFit/>
          </a:bodyPr>
          <a:lstStyle/>
          <a:p>
            <a:r>
              <a:rPr kumimoji="1" lang="ja-JP" altLang="en-US" sz="1100" dirty="0">
                <a:solidFill>
                  <a:schemeClr val="bg1"/>
                </a:solidFill>
                <a:latin typeface="Meiryo UI" panose="020B0604030504040204" pitchFamily="50" charset="-128"/>
                <a:ea typeface="Meiryo UI" panose="020B0604030504040204" pitchFamily="50" charset="-128"/>
              </a:rPr>
              <a:t>連絡ブリッジ　軽量型路面ソーラー（</a:t>
            </a:r>
            <a:r>
              <a:rPr kumimoji="1" lang="en-US" altLang="ja-JP" sz="1100" dirty="0">
                <a:solidFill>
                  <a:schemeClr val="bg1"/>
                </a:solidFill>
                <a:latin typeface="Meiryo UI" panose="020B0604030504040204" pitchFamily="50" charset="-128"/>
                <a:ea typeface="Meiryo UI" panose="020B0604030504040204" pitchFamily="50" charset="-128"/>
              </a:rPr>
              <a:t>400</a:t>
            </a:r>
            <a:r>
              <a:rPr kumimoji="1" lang="ja-JP" altLang="en-US" sz="1100" dirty="0">
                <a:solidFill>
                  <a:schemeClr val="bg1"/>
                </a:solidFill>
                <a:latin typeface="Meiryo UI" panose="020B0604030504040204" pitchFamily="50" charset="-128"/>
                <a:ea typeface="Meiryo UI" panose="020B0604030504040204" pitchFamily="50" charset="-128"/>
              </a:rPr>
              <a:t>）</a:t>
            </a:r>
            <a:endParaRPr kumimoji="1" lang="en-US" altLang="ja-JP" sz="1100" dirty="0">
              <a:solidFill>
                <a:schemeClr val="bg1"/>
              </a:solidFill>
              <a:latin typeface="Meiryo UI" panose="020B0604030504040204" pitchFamily="50" charset="-128"/>
              <a:ea typeface="Meiryo UI" panose="020B0604030504040204" pitchFamily="50" charset="-128"/>
            </a:endParaRPr>
          </a:p>
        </p:txBody>
      </p:sp>
      <p:pic>
        <p:nvPicPr>
          <p:cNvPr id="8" name="図 7" descr="道路, 屋外, 建物, 歩道 が含まれている画像&#10;&#10;AI によって生成されたコンテンツは間違っている可能性があります。">
            <a:extLst>
              <a:ext uri="{FF2B5EF4-FFF2-40B4-BE49-F238E27FC236}">
                <a16:creationId xmlns:a16="http://schemas.microsoft.com/office/drawing/2014/main" id="{2AE24DBF-207C-832C-0F71-8BF9DAFF0FE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555327" y="2895516"/>
            <a:ext cx="3463918" cy="2608094"/>
          </a:xfrm>
          <a:prstGeom prst="rect">
            <a:avLst/>
          </a:prstGeom>
        </p:spPr>
      </p:pic>
      <p:sp>
        <p:nvSpPr>
          <p:cNvPr id="9" name="テキスト ボックス 8">
            <a:extLst>
              <a:ext uri="{FF2B5EF4-FFF2-40B4-BE49-F238E27FC236}">
                <a16:creationId xmlns:a16="http://schemas.microsoft.com/office/drawing/2014/main" id="{E4ACE7F5-D455-5966-0CE1-73F795482E94}"/>
              </a:ext>
            </a:extLst>
          </p:cNvPr>
          <p:cNvSpPr txBox="1"/>
          <p:nvPr/>
        </p:nvSpPr>
        <p:spPr>
          <a:xfrm>
            <a:off x="9315000" y="5206087"/>
            <a:ext cx="1944571" cy="261610"/>
          </a:xfrm>
          <a:prstGeom prst="rect">
            <a:avLst/>
          </a:prstGeom>
          <a:noFill/>
        </p:spPr>
        <p:txBody>
          <a:bodyPr wrap="square" rtlCol="0">
            <a:spAutoFit/>
          </a:bodyPr>
          <a:lstStyle/>
          <a:p>
            <a:r>
              <a:rPr kumimoji="1" lang="ja-JP" altLang="en-US" sz="1100" dirty="0">
                <a:solidFill>
                  <a:schemeClr val="bg1"/>
                </a:solidFill>
                <a:latin typeface="Meiryo UI" panose="020B0604030504040204" pitchFamily="50" charset="-128"/>
                <a:ea typeface="Meiryo UI" panose="020B0604030504040204" pitchFamily="50" charset="-128"/>
              </a:rPr>
              <a:t>路面ソーラー（</a:t>
            </a:r>
            <a:r>
              <a:rPr kumimoji="1" lang="en-US" altLang="ja-JP" sz="1100" dirty="0">
                <a:solidFill>
                  <a:schemeClr val="bg1"/>
                </a:solidFill>
                <a:latin typeface="Meiryo UI" panose="020B0604030504040204" pitchFamily="50" charset="-128"/>
                <a:ea typeface="Meiryo UI" panose="020B0604030504040204" pitchFamily="50" charset="-128"/>
              </a:rPr>
              <a:t>1000</a:t>
            </a:r>
            <a:r>
              <a:rPr kumimoji="1" lang="ja-JP" altLang="en-US" sz="1100" dirty="0">
                <a:solidFill>
                  <a:schemeClr val="bg1"/>
                </a:solidFill>
                <a:latin typeface="Meiryo UI" panose="020B0604030504040204" pitchFamily="50" charset="-128"/>
                <a:ea typeface="Meiryo UI" panose="020B0604030504040204" pitchFamily="50" charset="-128"/>
              </a:rPr>
              <a:t>）施工中</a:t>
            </a:r>
            <a:endParaRPr kumimoji="1" lang="en-US" altLang="ja-JP" sz="1100" dirty="0">
              <a:solidFill>
                <a:schemeClr val="bg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6454704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p:cNvSpPr/>
          <p:nvPr/>
        </p:nvSpPr>
        <p:spPr>
          <a:xfrm>
            <a:off x="0" y="-2674"/>
            <a:ext cx="12192000" cy="54868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bg2">
                  <a:lumMod val="50000"/>
                </a:schemeClr>
              </a:solidFill>
            </a:endParaRPr>
          </a:p>
        </p:txBody>
      </p:sp>
      <p:pic>
        <p:nvPicPr>
          <p:cNvPr id="18" name="図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256" y="718180"/>
            <a:ext cx="11615057" cy="5976533"/>
          </a:xfrm>
          <a:prstGeom prst="rect">
            <a:avLst/>
          </a:prstGeom>
        </p:spPr>
      </p:pic>
      <p:sp>
        <p:nvSpPr>
          <p:cNvPr id="4" name="スライド番号プレースホルダー 3"/>
          <p:cNvSpPr>
            <a:spLocks noGrp="1"/>
          </p:cNvSpPr>
          <p:nvPr>
            <p:ph type="sldNum" sz="quarter" idx="12"/>
          </p:nvPr>
        </p:nvSpPr>
        <p:spPr>
          <a:xfrm>
            <a:off x="9448800" y="6471944"/>
            <a:ext cx="2743200" cy="365125"/>
          </a:xfrm>
        </p:spPr>
        <p:txBody>
          <a:bodyPr/>
          <a:lstStyle/>
          <a:p>
            <a:fld id="{4C1F4EB9-FDC2-45F7-9E39-BFD4B2D9DDA9}" type="slidenum">
              <a:rPr kumimoji="1" lang="ja-JP" altLang="en-US" smtClean="0">
                <a:latin typeface="Meiryo UI" panose="020B0604030504040204" pitchFamily="50" charset="-128"/>
                <a:ea typeface="Meiryo UI" panose="020B0604030504040204" pitchFamily="50" charset="-128"/>
              </a:rPr>
              <a:t>21</a:t>
            </a:fld>
            <a:endParaRPr kumimoji="1" lang="ja-JP" altLang="en-US" dirty="0">
              <a:latin typeface="Meiryo UI" panose="020B0604030504040204" pitchFamily="50" charset="-128"/>
              <a:ea typeface="Meiryo UI" panose="020B0604030504040204" pitchFamily="50" charset="-128"/>
            </a:endParaRPr>
          </a:p>
        </p:txBody>
      </p:sp>
      <p:sp>
        <p:nvSpPr>
          <p:cNvPr id="6" name="テキスト ボックス 5"/>
          <p:cNvSpPr txBox="1"/>
          <p:nvPr/>
        </p:nvSpPr>
        <p:spPr>
          <a:xfrm>
            <a:off x="0" y="14578"/>
            <a:ext cx="3570208" cy="461665"/>
          </a:xfrm>
          <a:prstGeom prst="rect">
            <a:avLst/>
          </a:prstGeom>
          <a:noFill/>
        </p:spPr>
        <p:txBody>
          <a:bodyPr wrap="none" rtlCol="0">
            <a:spAutoFit/>
          </a:bodyPr>
          <a:lstStyle/>
          <a:p>
            <a:r>
              <a:rPr lang="ja-JP" altLang="en-US" sz="2400" dirty="0">
                <a:solidFill>
                  <a:schemeClr val="bg1">
                    <a:lumMod val="50000"/>
                  </a:schemeClr>
                </a:solidFill>
                <a:latin typeface="HGSｺﾞｼｯｸE" panose="020B0900000000000000" pitchFamily="50" charset="-128"/>
                <a:ea typeface="HGSｺﾞｼｯｸE" panose="020B0900000000000000" pitchFamily="50" charset="-128"/>
              </a:rPr>
              <a:t>路面ソーラー施工事例⑤</a:t>
            </a:r>
            <a:endParaRPr kumimoji="1" lang="ja-JP" altLang="en-US" sz="2400" dirty="0">
              <a:solidFill>
                <a:schemeClr val="bg2">
                  <a:lumMod val="50000"/>
                </a:schemeClr>
              </a:solidFill>
              <a:latin typeface="HGSｺﾞｼｯｸE" panose="020B0900000000000000" pitchFamily="50" charset="-128"/>
              <a:ea typeface="HGSｺﾞｼｯｸE" panose="020B0900000000000000" pitchFamily="50" charset="-128"/>
              <a:cs typeface="メイリオ" panose="020B0604030504040204" pitchFamily="50" charset="-128"/>
            </a:endParaRPr>
          </a:p>
        </p:txBody>
      </p:sp>
      <p:pic>
        <p:nvPicPr>
          <p:cNvPr id="7" name="図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84388" y="1206265"/>
            <a:ext cx="4051278" cy="2700851"/>
          </a:xfrm>
          <a:prstGeom prst="rect">
            <a:avLst/>
          </a:prstGeom>
        </p:spPr>
      </p:pic>
      <p:pic>
        <p:nvPicPr>
          <p:cNvPr id="8" name="図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76137" y="4043138"/>
            <a:ext cx="3786772" cy="2524515"/>
          </a:xfrm>
          <a:prstGeom prst="rect">
            <a:avLst/>
          </a:prstGeom>
        </p:spPr>
      </p:pic>
      <p:sp>
        <p:nvSpPr>
          <p:cNvPr id="11" name="テキスト ボックス 10"/>
          <p:cNvSpPr txBox="1"/>
          <p:nvPr/>
        </p:nvSpPr>
        <p:spPr>
          <a:xfrm>
            <a:off x="5762334" y="3916180"/>
            <a:ext cx="1354858" cy="369332"/>
          </a:xfrm>
          <a:prstGeom prst="rect">
            <a:avLst/>
          </a:prstGeom>
          <a:noFill/>
        </p:spPr>
        <p:txBody>
          <a:bodyPr wrap="none" rtlCol="0">
            <a:spAutoFit/>
          </a:bodyPr>
          <a:lstStyle/>
          <a:p>
            <a:r>
              <a:rPr kumimoji="1" lang="ja-JP" altLang="en-US" dirty="0">
                <a:solidFill>
                  <a:schemeClr val="bg2">
                    <a:lumMod val="50000"/>
                  </a:schemeClr>
                </a:solidFill>
                <a:latin typeface="Meiryo UI" panose="020B0604030504040204" pitchFamily="50" charset="-128"/>
                <a:ea typeface="Meiryo UI" panose="020B0604030504040204" pitchFamily="50" charset="-128"/>
              </a:rPr>
              <a:t>昼間イメージ</a:t>
            </a:r>
          </a:p>
        </p:txBody>
      </p:sp>
      <p:sp>
        <p:nvSpPr>
          <p:cNvPr id="13" name="テキスト ボックス 12"/>
          <p:cNvSpPr txBox="1"/>
          <p:nvPr/>
        </p:nvSpPr>
        <p:spPr>
          <a:xfrm>
            <a:off x="10415879" y="3673806"/>
            <a:ext cx="1377938" cy="369332"/>
          </a:xfrm>
          <a:prstGeom prst="rect">
            <a:avLst/>
          </a:prstGeom>
          <a:noFill/>
        </p:spPr>
        <p:txBody>
          <a:bodyPr wrap="square" rtlCol="0">
            <a:spAutoFit/>
          </a:bodyPr>
          <a:lstStyle/>
          <a:p>
            <a:r>
              <a:rPr kumimoji="1" lang="ja-JP" altLang="en-US" dirty="0">
                <a:solidFill>
                  <a:schemeClr val="bg2">
                    <a:lumMod val="50000"/>
                  </a:schemeClr>
                </a:solidFill>
                <a:latin typeface="Meiryo UI" panose="020B0604030504040204" pitchFamily="50" charset="-128"/>
                <a:ea typeface="Meiryo UI" panose="020B0604030504040204" pitchFamily="50" charset="-128"/>
              </a:rPr>
              <a:t>夜間イメージ</a:t>
            </a:r>
          </a:p>
        </p:txBody>
      </p:sp>
      <p:sp>
        <p:nvSpPr>
          <p:cNvPr id="14" name="テキスト ボックス 13"/>
          <p:cNvSpPr txBox="1"/>
          <p:nvPr/>
        </p:nvSpPr>
        <p:spPr>
          <a:xfrm>
            <a:off x="463928" y="819935"/>
            <a:ext cx="3400290" cy="400110"/>
          </a:xfrm>
          <a:prstGeom prst="rect">
            <a:avLst/>
          </a:prstGeom>
          <a:noFill/>
        </p:spPr>
        <p:txBody>
          <a:bodyPr wrap="none" rtlCol="0">
            <a:spAutoFit/>
          </a:bodyPr>
          <a:lstStyle/>
          <a:p>
            <a:r>
              <a:rPr kumimoji="1" lang="ja-JP" altLang="en-US" sz="2000" dirty="0">
                <a:solidFill>
                  <a:schemeClr val="bg2">
                    <a:lumMod val="50000"/>
                  </a:schemeClr>
                </a:solidFill>
                <a:latin typeface="Meiryo UI" panose="020B0604030504040204" pitchFamily="50" charset="-128"/>
                <a:ea typeface="Meiryo UI" panose="020B0604030504040204" pitchFamily="50" charset="-128"/>
              </a:rPr>
              <a:t>イベントでの路面ソーラーの活用</a:t>
            </a:r>
          </a:p>
        </p:txBody>
      </p:sp>
      <p:pic>
        <p:nvPicPr>
          <p:cNvPr id="2" name="図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5423" y="1344113"/>
            <a:ext cx="5206293" cy="3904720"/>
          </a:xfrm>
          <a:prstGeom prst="rect">
            <a:avLst/>
          </a:prstGeom>
        </p:spPr>
      </p:pic>
      <p:sp>
        <p:nvSpPr>
          <p:cNvPr id="15" name="テキスト ボックス 14"/>
          <p:cNvSpPr txBox="1"/>
          <p:nvPr/>
        </p:nvSpPr>
        <p:spPr>
          <a:xfrm>
            <a:off x="492074" y="5617830"/>
            <a:ext cx="7484063" cy="707886"/>
          </a:xfrm>
          <a:prstGeom prst="rect">
            <a:avLst/>
          </a:prstGeom>
          <a:noFill/>
        </p:spPr>
        <p:txBody>
          <a:bodyPr wrap="square" rtlCol="0">
            <a:spAutoFit/>
          </a:bodyPr>
          <a:lstStyle/>
          <a:p>
            <a:r>
              <a:rPr kumimoji="1" lang="ja-JP" altLang="en-US" sz="2000" dirty="0">
                <a:solidFill>
                  <a:schemeClr val="bg2">
                    <a:lumMod val="50000"/>
                  </a:schemeClr>
                </a:solidFill>
                <a:latin typeface="Meiryo UI" panose="020B0604030504040204" pitchFamily="50" charset="-128"/>
                <a:ea typeface="Meiryo UI" panose="020B0604030504040204" pitchFamily="50" charset="-128"/>
              </a:rPr>
              <a:t>例えば、ステージとして使用。ステージ上で使用する楽器の電源として使用したり、周辺の電源としても使用でき、夜間は光るステージに！</a:t>
            </a:r>
            <a:endParaRPr kumimoji="1" lang="en-US" altLang="ja-JP" sz="2000" dirty="0">
              <a:solidFill>
                <a:schemeClr val="bg2">
                  <a:lumMod val="50000"/>
                </a:schemeClr>
              </a:solidFill>
              <a:latin typeface="Meiryo UI" panose="020B0604030504040204" pitchFamily="50" charset="-128"/>
              <a:ea typeface="Meiryo UI" panose="020B0604030504040204" pitchFamily="50" charset="-128"/>
            </a:endParaRPr>
          </a:p>
        </p:txBody>
      </p:sp>
      <p:sp>
        <p:nvSpPr>
          <p:cNvPr id="16" name="テキスト ボックス 15"/>
          <p:cNvSpPr txBox="1"/>
          <p:nvPr/>
        </p:nvSpPr>
        <p:spPr>
          <a:xfrm>
            <a:off x="2385548" y="4910279"/>
            <a:ext cx="3286477" cy="338554"/>
          </a:xfrm>
          <a:prstGeom prst="rect">
            <a:avLst/>
          </a:prstGeom>
          <a:noFill/>
        </p:spPr>
        <p:txBody>
          <a:bodyPr wrap="none" rtlCol="0">
            <a:spAutoFit/>
          </a:bodyPr>
          <a:lstStyle/>
          <a:p>
            <a:r>
              <a:rPr kumimoji="1" lang="en-US" altLang="ja-JP" sz="1600" dirty="0">
                <a:solidFill>
                  <a:schemeClr val="bg2">
                    <a:lumMod val="50000"/>
                  </a:schemeClr>
                </a:solidFill>
                <a:latin typeface="Meiryo UI" panose="020B0604030504040204" pitchFamily="50" charset="-128"/>
                <a:ea typeface="Meiryo UI" panose="020B0604030504040204" pitchFamily="50" charset="-128"/>
              </a:rPr>
              <a:t>ABC</a:t>
            </a:r>
            <a:r>
              <a:rPr kumimoji="1" lang="ja-JP" altLang="en-US" sz="1600" dirty="0">
                <a:solidFill>
                  <a:schemeClr val="bg2">
                    <a:lumMod val="50000"/>
                  </a:schemeClr>
                </a:solidFill>
                <a:latin typeface="Meiryo UI" panose="020B0604030504040204" pitchFamily="50" charset="-128"/>
                <a:ea typeface="Meiryo UI" panose="020B0604030504040204" pitchFamily="50" charset="-128"/>
              </a:rPr>
              <a:t>ラジオ　ラジオイベントでのステージ</a:t>
            </a:r>
          </a:p>
        </p:txBody>
      </p:sp>
    </p:spTree>
    <p:extLst>
      <p:ext uri="{BB962C8B-B14F-4D97-AF65-F5344CB8AC3E}">
        <p14:creationId xmlns:p14="http://schemas.microsoft.com/office/powerpoint/2010/main" val="11203963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p:cNvSpPr/>
          <p:nvPr/>
        </p:nvSpPr>
        <p:spPr>
          <a:xfrm>
            <a:off x="0" y="0"/>
            <a:ext cx="12192000" cy="54868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solidFill>
                <a:schemeClr val="bg2">
                  <a:lumMod val="50000"/>
                </a:schemeClr>
              </a:solidFill>
            </a:endParaRPr>
          </a:p>
        </p:txBody>
      </p:sp>
      <p:pic>
        <p:nvPicPr>
          <p:cNvPr id="16" name="図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694" y="1042958"/>
            <a:ext cx="11905532" cy="5449917"/>
          </a:xfrm>
          <a:prstGeom prst="rect">
            <a:avLst/>
          </a:prstGeom>
        </p:spPr>
      </p:pic>
      <p:sp>
        <p:nvSpPr>
          <p:cNvPr id="7" name="タイトル 18">
            <a:extLst>
              <a:ext uri="{FF2B5EF4-FFF2-40B4-BE49-F238E27FC236}">
                <a16:creationId xmlns:a16="http://schemas.microsoft.com/office/drawing/2014/main" id="{E8D036FB-049F-42B9-8221-9EAE4768947B}"/>
              </a:ext>
            </a:extLst>
          </p:cNvPr>
          <p:cNvSpPr txBox="1">
            <a:spLocks/>
          </p:cNvSpPr>
          <p:nvPr/>
        </p:nvSpPr>
        <p:spPr>
          <a:xfrm>
            <a:off x="0" y="-75513"/>
            <a:ext cx="11136060" cy="724711"/>
          </a:xfrm>
          <a:prstGeom prst="rect">
            <a:avLst/>
          </a:prstGeom>
        </p:spPr>
        <p:txBody>
          <a:bodyPr rtlCol="0" anchor="t"/>
          <a:lstStyle>
            <a:lvl1pPr algn="ctr" defTabSz="914400" rtl="0" eaLnBrk="1" latinLnBrk="0" hangingPunct="1">
              <a:lnSpc>
                <a:spcPct val="90000"/>
              </a:lnSpc>
              <a:spcBef>
                <a:spcPct val="0"/>
              </a:spcBef>
              <a:buNone/>
              <a:defRPr sz="3200" kern="1200" cap="all" spc="200" baseline="0">
                <a:solidFill>
                  <a:schemeClr val="accent4"/>
                </a:solidFill>
                <a:latin typeface="Meiryo UI" panose="020B0604030504040204" pitchFamily="50" charset="-128"/>
                <a:ea typeface="Meiryo UI" panose="020B0604030504040204" pitchFamily="50" charset="-128"/>
                <a:cs typeface="+mj-cs"/>
              </a:defRPr>
            </a:lvl1pPr>
          </a:lstStyle>
          <a:p>
            <a:pPr algn="l">
              <a:lnSpc>
                <a:spcPct val="150000"/>
              </a:lnSpc>
            </a:pPr>
            <a:r>
              <a:rPr lang="ja-JP" altLang="en-US" sz="2400" dirty="0">
                <a:solidFill>
                  <a:schemeClr val="bg1">
                    <a:lumMod val="50000"/>
                  </a:schemeClr>
                </a:solidFill>
                <a:latin typeface="HGSｺﾞｼｯｸE" panose="020B0900000000000000" pitchFamily="50" charset="-128"/>
                <a:ea typeface="HGSｺﾞｼｯｸE" panose="020B0900000000000000" pitchFamily="50" charset="-128"/>
              </a:rPr>
              <a:t>路面ソーラーの可能性</a:t>
            </a:r>
          </a:p>
        </p:txBody>
      </p:sp>
      <p:sp>
        <p:nvSpPr>
          <p:cNvPr id="13" name="テキスト ボックス 12"/>
          <p:cNvSpPr txBox="1"/>
          <p:nvPr/>
        </p:nvSpPr>
        <p:spPr>
          <a:xfrm>
            <a:off x="139148" y="1042958"/>
            <a:ext cx="11884686" cy="517485"/>
          </a:xfrm>
          <a:prstGeom prst="rect">
            <a:avLst/>
          </a:prstGeom>
          <a:noFill/>
        </p:spPr>
        <p:txBody>
          <a:bodyPr wrap="none" lIns="0" rIns="0" rtlCol="0">
            <a:noAutofit/>
          </a:bodyPr>
          <a:lstStyle/>
          <a:p>
            <a:pPr algn="ctr" defTabSz="288000">
              <a:defRPr/>
            </a:pPr>
            <a:r>
              <a:rPr kumimoji="1" lang="ja-JP" altLang="en-US" sz="2000" b="1" dirty="0">
                <a:solidFill>
                  <a:srgbClr val="0070C0"/>
                </a:solidFill>
                <a:latin typeface="Meiryo UI" panose="020B0604030504040204" pitchFamily="50" charset="-128"/>
                <a:ea typeface="Meiryo UI" panose="020B0604030504040204" pitchFamily="50" charset="-128"/>
              </a:rPr>
              <a:t>景観を守りながら</a:t>
            </a:r>
            <a:r>
              <a:rPr kumimoji="1" lang="en-US" altLang="ja-JP" sz="2000" b="1" dirty="0">
                <a:solidFill>
                  <a:srgbClr val="0070C0"/>
                </a:solidFill>
                <a:latin typeface="Meiryo UI" panose="020B0604030504040204" pitchFamily="50" charset="-128"/>
                <a:ea typeface="Meiryo UI" panose="020B0604030504040204" pitchFamily="50" charset="-128"/>
              </a:rPr>
              <a:t>SDG</a:t>
            </a:r>
            <a:r>
              <a:rPr kumimoji="1" lang="ja-JP" altLang="en-US" sz="2000" b="1" dirty="0" err="1">
                <a:solidFill>
                  <a:srgbClr val="0070C0"/>
                </a:solidFill>
                <a:latin typeface="Meiryo UI" panose="020B0604030504040204" pitchFamily="50" charset="-128"/>
                <a:ea typeface="Meiryo UI" panose="020B0604030504040204" pitchFamily="50" charset="-128"/>
              </a:rPr>
              <a:t>ｓ</a:t>
            </a:r>
            <a:r>
              <a:rPr kumimoji="1" lang="ja-JP" altLang="en-US" sz="2000" b="1" dirty="0">
                <a:solidFill>
                  <a:srgbClr val="0070C0"/>
                </a:solidFill>
                <a:latin typeface="Meiryo UI" panose="020B0604030504040204" pitchFamily="50" charset="-128"/>
                <a:ea typeface="Meiryo UI" panose="020B0604030504040204" pitchFamily="50" charset="-128"/>
              </a:rPr>
              <a:t>を推進する再エネのかたちとして、「路面ソーラー」は道路に新たな価値を創出します。</a:t>
            </a:r>
            <a:endParaRPr kumimoji="1" lang="en-US" altLang="ja-JP" sz="2000" b="1" dirty="0">
              <a:solidFill>
                <a:srgbClr val="0070C0"/>
              </a:solidFill>
              <a:latin typeface="Meiryo UI" panose="020B0604030504040204" pitchFamily="50" charset="-128"/>
              <a:ea typeface="Meiryo UI" panose="020B0604030504040204" pitchFamily="50" charset="-128"/>
            </a:endParaRPr>
          </a:p>
          <a:p>
            <a:pPr defTabSz="288000">
              <a:defRPr/>
            </a:pPr>
            <a:r>
              <a:rPr kumimoji="1" lang="ja-JP" altLang="en-US" sz="1400" dirty="0">
                <a:latin typeface="Meiryo UI" panose="020B0604030504040204" pitchFamily="50" charset="-128"/>
                <a:ea typeface="Meiryo UI" panose="020B0604030504040204" pitchFamily="50" charset="-128"/>
              </a:rPr>
              <a:t>　</a:t>
            </a:r>
            <a:endParaRPr kumimoji="1" lang="en-US" altLang="ja-JP" sz="1400" dirty="0">
              <a:latin typeface="Meiryo UI" panose="020B0604030504040204" pitchFamily="50" charset="-128"/>
              <a:ea typeface="Meiryo UI" panose="020B0604030504040204" pitchFamily="50" charset="-128"/>
            </a:endParaRPr>
          </a:p>
          <a:p>
            <a:pPr defTabSz="288000">
              <a:defRPr/>
            </a:pPr>
            <a:r>
              <a:rPr kumimoji="1" lang="ja-JP" altLang="en-US" sz="1400" dirty="0">
                <a:solidFill>
                  <a:srgbClr val="000000"/>
                </a:solidFill>
                <a:latin typeface="Meiryo UI" panose="020B0604030504040204" pitchFamily="50" charset="-128"/>
                <a:ea typeface="Meiryo UI" panose="020B0604030504040204" pitchFamily="50" charset="-128"/>
              </a:rPr>
              <a:t>　</a:t>
            </a:r>
            <a:endParaRPr kumimoji="1" lang="en-US" altLang="ja-JP" sz="1400" dirty="0">
              <a:solidFill>
                <a:srgbClr val="000000"/>
              </a:solidFill>
              <a:latin typeface="Meiryo UI" panose="020B0604030504040204" pitchFamily="50" charset="-128"/>
              <a:ea typeface="Meiryo UI" panose="020B0604030504040204" pitchFamily="50" charset="-128"/>
            </a:endParaRPr>
          </a:p>
        </p:txBody>
      </p:sp>
      <p:sp>
        <p:nvSpPr>
          <p:cNvPr id="2" name="スライド番号プレースホルダー 1"/>
          <p:cNvSpPr>
            <a:spLocks noGrp="1"/>
          </p:cNvSpPr>
          <p:nvPr>
            <p:ph type="sldNum" sz="quarter" idx="12"/>
          </p:nvPr>
        </p:nvSpPr>
        <p:spPr/>
        <p:txBody>
          <a:bodyPr/>
          <a:lstStyle/>
          <a:p>
            <a:fld id="{F91729D4-A164-47A3-830D-E792BCE699E4}" type="slidenum">
              <a:rPr lang="en-US" altLang="ja-JP" noProof="0" smtClean="0"/>
              <a:pPr/>
              <a:t>22</a:t>
            </a:fld>
            <a:endParaRPr lang="ja-JP" altLang="en-US" noProof="0" dirty="0"/>
          </a:p>
        </p:txBody>
      </p:sp>
      <p:sp>
        <p:nvSpPr>
          <p:cNvPr id="6" name="テキスト ボックス 5"/>
          <p:cNvSpPr txBox="1"/>
          <p:nvPr/>
        </p:nvSpPr>
        <p:spPr>
          <a:xfrm>
            <a:off x="139147" y="1771212"/>
            <a:ext cx="11444537" cy="377027"/>
          </a:xfrm>
          <a:prstGeom prst="rect">
            <a:avLst/>
          </a:prstGeom>
          <a:noFill/>
        </p:spPr>
        <p:txBody>
          <a:bodyPr wrap="none" lIns="0" rIns="0" rtlCol="0">
            <a:noAutofit/>
          </a:bodyPr>
          <a:lstStyle/>
          <a:p>
            <a:pPr defTabSz="288000">
              <a:defRPr/>
            </a:pPr>
            <a:r>
              <a:rPr kumimoji="1" lang="ja-JP" altLang="en-US" sz="1400" dirty="0">
                <a:solidFill>
                  <a:srgbClr val="000000"/>
                </a:solidFill>
                <a:latin typeface="Meiryo UI" panose="020B0604030504040204" pitchFamily="50" charset="-128"/>
                <a:ea typeface="Meiryo UI" panose="020B0604030504040204" pitchFamily="50" charset="-128"/>
              </a:rPr>
              <a:t>　</a:t>
            </a:r>
            <a:r>
              <a:rPr kumimoji="1" lang="ja-JP" altLang="en-US" b="1" dirty="0">
                <a:solidFill>
                  <a:srgbClr val="000000"/>
                </a:solidFill>
                <a:latin typeface="Meiryo UI" panose="020B0604030504040204" pitchFamily="50" charset="-128"/>
                <a:ea typeface="Meiryo UI" panose="020B0604030504040204" pitchFamily="50" charset="-128"/>
              </a:rPr>
              <a:t>◆</a:t>
            </a:r>
            <a:r>
              <a:rPr kumimoji="1" lang="ja-JP" altLang="en-US" b="1" dirty="0">
                <a:latin typeface="Meiryo UI" panose="020B0604030504040204" pitchFamily="50" charset="-128"/>
                <a:ea typeface="Meiryo UI" panose="020B0604030504040204" pitchFamily="50" charset="-128"/>
              </a:rPr>
              <a:t>「路面ソーラー」実装による具体的な貢献</a:t>
            </a:r>
            <a:endParaRPr kumimoji="1" lang="en-US" altLang="ja-JP" b="1" dirty="0">
              <a:latin typeface="Meiryo UI" panose="020B0604030504040204" pitchFamily="50" charset="-128"/>
              <a:ea typeface="Meiryo UI" panose="020B0604030504040204" pitchFamily="50" charset="-128"/>
            </a:endParaRPr>
          </a:p>
          <a:p>
            <a:pPr defTabSz="288000">
              <a:defRPr/>
            </a:pPr>
            <a:r>
              <a:rPr kumimoji="1" lang="ja-JP" altLang="en-US" sz="1400" dirty="0">
                <a:solidFill>
                  <a:srgbClr val="000000"/>
                </a:solidFill>
                <a:latin typeface="Meiryo UI" panose="020B0604030504040204" pitchFamily="50" charset="-128"/>
                <a:ea typeface="Meiryo UI" panose="020B0604030504040204" pitchFamily="50" charset="-128"/>
              </a:rPr>
              <a:t>　</a:t>
            </a:r>
            <a:endParaRPr kumimoji="1" lang="en-US" altLang="ja-JP" sz="1400" dirty="0">
              <a:solidFill>
                <a:srgbClr val="000000"/>
              </a:solidFill>
              <a:latin typeface="Meiryo UI" panose="020B0604030504040204" pitchFamily="50" charset="-128"/>
              <a:ea typeface="Meiryo UI" panose="020B0604030504040204" pitchFamily="50" charset="-128"/>
            </a:endParaRPr>
          </a:p>
          <a:p>
            <a:pPr defTabSz="288000">
              <a:defRPr/>
            </a:pPr>
            <a:r>
              <a:rPr kumimoji="1" lang="ja-JP" altLang="en-US" sz="1400" dirty="0">
                <a:solidFill>
                  <a:srgbClr val="000000"/>
                </a:solidFill>
                <a:latin typeface="Meiryo UI" panose="020B0604030504040204" pitchFamily="50" charset="-128"/>
                <a:ea typeface="Meiryo UI" panose="020B0604030504040204" pitchFamily="50" charset="-128"/>
              </a:rPr>
              <a:t>　</a:t>
            </a:r>
            <a:endParaRPr kumimoji="1" lang="en-US" altLang="ja-JP" sz="1400" dirty="0">
              <a:solidFill>
                <a:srgbClr val="000000"/>
              </a:solidFill>
              <a:latin typeface="Meiryo UI" panose="020B0604030504040204" pitchFamily="50" charset="-128"/>
              <a:ea typeface="Meiryo UI" panose="020B0604030504040204" pitchFamily="50" charset="-128"/>
            </a:endParaRPr>
          </a:p>
        </p:txBody>
      </p:sp>
      <p:sp>
        <p:nvSpPr>
          <p:cNvPr id="8" name="テキスト ボックス 7"/>
          <p:cNvSpPr txBox="1"/>
          <p:nvPr/>
        </p:nvSpPr>
        <p:spPr>
          <a:xfrm>
            <a:off x="362535" y="2373778"/>
            <a:ext cx="5876358" cy="2664347"/>
          </a:xfrm>
          <a:prstGeom prst="rect">
            <a:avLst/>
          </a:prstGeom>
          <a:noFill/>
        </p:spPr>
        <p:txBody>
          <a:bodyPr wrap="none" lIns="0" rIns="0" rtlCol="0">
            <a:noAutofit/>
          </a:bodyPr>
          <a:lstStyle/>
          <a:p>
            <a:pPr defTabSz="288000">
              <a:defRPr/>
            </a:pPr>
            <a:r>
              <a:rPr kumimoji="1" lang="ja-JP" altLang="en-US" sz="1600" dirty="0">
                <a:solidFill>
                  <a:srgbClr val="000000"/>
                </a:solidFill>
                <a:latin typeface="Meiryo UI" panose="020B0604030504040204" pitchFamily="50" charset="-128"/>
                <a:ea typeface="Meiryo UI" panose="020B0604030504040204" pitchFamily="50" charset="-128"/>
              </a:rPr>
              <a:t>①　</a:t>
            </a:r>
            <a:r>
              <a:rPr kumimoji="1" lang="ja-JP" altLang="en-US" sz="1600" b="1" dirty="0">
                <a:solidFill>
                  <a:srgbClr val="00B050"/>
                </a:solidFill>
                <a:latin typeface="Meiryo UI" panose="020B0604030504040204" pitchFamily="50" charset="-128"/>
                <a:ea typeface="Meiryo UI" panose="020B0604030504040204" pitchFamily="50" charset="-128"/>
              </a:rPr>
              <a:t>景観保全</a:t>
            </a:r>
            <a:r>
              <a:rPr kumimoji="1" lang="ja-JP" altLang="en-US" sz="1400" dirty="0">
                <a:solidFill>
                  <a:srgbClr val="000000"/>
                </a:solidFill>
                <a:latin typeface="Meiryo UI" panose="020B0604030504040204" pitchFamily="50" charset="-128"/>
                <a:ea typeface="Meiryo UI" panose="020B0604030504040204" pitchFamily="50" charset="-128"/>
              </a:rPr>
              <a:t>　　</a:t>
            </a:r>
            <a:endParaRPr kumimoji="1" lang="en-US" altLang="ja-JP" sz="1400" dirty="0">
              <a:solidFill>
                <a:srgbClr val="000000"/>
              </a:solidFill>
              <a:latin typeface="Meiryo UI" panose="020B0604030504040204" pitchFamily="50" charset="-128"/>
              <a:ea typeface="Meiryo UI" panose="020B0604030504040204" pitchFamily="50" charset="-128"/>
            </a:endParaRPr>
          </a:p>
          <a:p>
            <a:pPr defTabSz="288000">
              <a:defRPr/>
            </a:pPr>
            <a:r>
              <a:rPr kumimoji="1" lang="ja-JP" altLang="en-US" sz="1400" dirty="0">
                <a:solidFill>
                  <a:srgbClr val="000000"/>
                </a:solidFill>
                <a:latin typeface="Meiryo UI" panose="020B0604030504040204" pitchFamily="50" charset="-128"/>
                <a:ea typeface="Meiryo UI" panose="020B0604030504040204" pitchFamily="50" charset="-128"/>
              </a:rPr>
              <a:t>　　　路面にフィットしたデザインで都市の景観を損なわない。</a:t>
            </a:r>
            <a:endParaRPr kumimoji="1" lang="en-US" altLang="ja-JP" sz="1400" dirty="0">
              <a:solidFill>
                <a:srgbClr val="000000"/>
              </a:solidFill>
              <a:latin typeface="Meiryo UI" panose="020B0604030504040204" pitchFamily="50" charset="-128"/>
              <a:ea typeface="Meiryo UI" panose="020B0604030504040204" pitchFamily="50" charset="-128"/>
            </a:endParaRPr>
          </a:p>
          <a:p>
            <a:pPr defTabSz="288000">
              <a:defRPr/>
            </a:pPr>
            <a:r>
              <a:rPr kumimoji="1" lang="ja-JP" altLang="en-US" sz="1400" dirty="0">
                <a:solidFill>
                  <a:srgbClr val="000000"/>
                </a:solidFill>
                <a:latin typeface="Meiryo UI" panose="020B0604030504040204" pitchFamily="50" charset="-128"/>
                <a:ea typeface="Meiryo UI" panose="020B0604030504040204" pitchFamily="50" charset="-128"/>
              </a:rPr>
              <a:t>　　</a:t>
            </a:r>
            <a:endParaRPr kumimoji="1" lang="en-US" altLang="ja-JP" sz="1400" dirty="0">
              <a:solidFill>
                <a:srgbClr val="000000"/>
              </a:solidFill>
              <a:latin typeface="Meiryo UI" panose="020B0604030504040204" pitchFamily="50" charset="-128"/>
              <a:ea typeface="Meiryo UI" panose="020B0604030504040204" pitchFamily="50" charset="-128"/>
            </a:endParaRPr>
          </a:p>
          <a:p>
            <a:pPr defTabSz="288000">
              <a:defRPr/>
            </a:pPr>
            <a:r>
              <a:rPr kumimoji="1" lang="ja-JP" altLang="en-US" sz="1600" dirty="0">
                <a:solidFill>
                  <a:srgbClr val="000000"/>
                </a:solidFill>
                <a:latin typeface="Meiryo UI" panose="020B0604030504040204" pitchFamily="50" charset="-128"/>
                <a:ea typeface="Meiryo UI" panose="020B0604030504040204" pitchFamily="50" charset="-128"/>
              </a:rPr>
              <a:t>➁　</a:t>
            </a:r>
            <a:r>
              <a:rPr kumimoji="1" lang="ja-JP" altLang="en-US" sz="1600" b="1" dirty="0">
                <a:solidFill>
                  <a:srgbClr val="00B050"/>
                </a:solidFill>
                <a:latin typeface="Meiryo UI" panose="020B0604030504040204" pitchFamily="50" charset="-128"/>
                <a:ea typeface="Meiryo UI" panose="020B0604030504040204" pitchFamily="50" charset="-128"/>
              </a:rPr>
              <a:t>空間活用</a:t>
            </a:r>
            <a:endParaRPr kumimoji="1" lang="en-US" altLang="ja-JP" sz="1600" b="1" dirty="0">
              <a:solidFill>
                <a:srgbClr val="00B050"/>
              </a:solidFill>
              <a:latin typeface="Meiryo UI" panose="020B0604030504040204" pitchFamily="50" charset="-128"/>
              <a:ea typeface="Meiryo UI" panose="020B0604030504040204" pitchFamily="50" charset="-128"/>
            </a:endParaRPr>
          </a:p>
          <a:p>
            <a:pPr defTabSz="288000">
              <a:defRPr/>
            </a:pPr>
            <a:r>
              <a:rPr kumimoji="1" lang="ja-JP" altLang="en-US" sz="1600" dirty="0">
                <a:solidFill>
                  <a:srgbClr val="000000"/>
                </a:solidFill>
                <a:latin typeface="Meiryo UI" panose="020B0604030504040204" pitchFamily="50" charset="-128"/>
                <a:ea typeface="Meiryo UI" panose="020B0604030504040204" pitchFamily="50" charset="-128"/>
              </a:rPr>
              <a:t>　　 </a:t>
            </a:r>
            <a:r>
              <a:rPr kumimoji="1" lang="ja-JP" altLang="en-US" sz="1400" dirty="0">
                <a:solidFill>
                  <a:srgbClr val="000000"/>
                </a:solidFill>
                <a:latin typeface="Meiryo UI" panose="020B0604030504040204" pitchFamily="50" charset="-128"/>
                <a:ea typeface="Meiryo UI" panose="020B0604030504040204" pitchFamily="50" charset="-128"/>
              </a:rPr>
              <a:t>歩道・駐車場・広場など、既存の公共空間に追加設置が可能。</a:t>
            </a:r>
            <a:endParaRPr kumimoji="1" lang="en-US" altLang="ja-JP" sz="1400" dirty="0">
              <a:solidFill>
                <a:srgbClr val="000000"/>
              </a:solidFill>
              <a:latin typeface="Meiryo UI" panose="020B0604030504040204" pitchFamily="50" charset="-128"/>
              <a:ea typeface="Meiryo UI" panose="020B0604030504040204" pitchFamily="50" charset="-128"/>
            </a:endParaRPr>
          </a:p>
          <a:p>
            <a:pPr defTabSz="288000">
              <a:defRPr/>
            </a:pPr>
            <a:r>
              <a:rPr kumimoji="1" lang="ja-JP" altLang="en-US" sz="1400" dirty="0">
                <a:solidFill>
                  <a:srgbClr val="000000"/>
                </a:solidFill>
                <a:latin typeface="Meiryo UI" panose="020B0604030504040204" pitchFamily="50" charset="-128"/>
                <a:ea typeface="Meiryo UI" panose="020B0604030504040204" pitchFamily="50" charset="-128"/>
              </a:rPr>
              <a:t>　　　　</a:t>
            </a:r>
            <a:endParaRPr kumimoji="1" lang="en-US" altLang="ja-JP" sz="1400" dirty="0">
              <a:solidFill>
                <a:srgbClr val="000000"/>
              </a:solidFill>
              <a:latin typeface="Meiryo UI" panose="020B0604030504040204" pitchFamily="50" charset="-128"/>
              <a:ea typeface="Meiryo UI" panose="020B0604030504040204" pitchFamily="50" charset="-128"/>
            </a:endParaRPr>
          </a:p>
          <a:p>
            <a:pPr defTabSz="288000">
              <a:defRPr/>
            </a:pPr>
            <a:r>
              <a:rPr kumimoji="1" lang="ja-JP" altLang="en-US" sz="1600" dirty="0">
                <a:solidFill>
                  <a:srgbClr val="000000"/>
                </a:solidFill>
                <a:latin typeface="Meiryo UI" panose="020B0604030504040204" pitchFamily="50" charset="-128"/>
                <a:ea typeface="Meiryo UI" panose="020B0604030504040204" pitchFamily="50" charset="-128"/>
              </a:rPr>
              <a:t>③　</a:t>
            </a:r>
            <a:r>
              <a:rPr kumimoji="1" lang="ja-JP" altLang="en-US" sz="1600" b="1" dirty="0">
                <a:solidFill>
                  <a:srgbClr val="00B050"/>
                </a:solidFill>
                <a:latin typeface="Meiryo UI" panose="020B0604030504040204" pitchFamily="50" charset="-128"/>
                <a:ea typeface="Meiryo UI" panose="020B0604030504040204" pitchFamily="50" charset="-128"/>
              </a:rPr>
              <a:t>建物の屋上活用</a:t>
            </a:r>
            <a:endParaRPr kumimoji="1" lang="en-US" altLang="ja-JP" sz="1600" b="1" dirty="0">
              <a:solidFill>
                <a:srgbClr val="00B050"/>
              </a:solidFill>
              <a:latin typeface="Meiryo UI" panose="020B0604030504040204" pitchFamily="50" charset="-128"/>
              <a:ea typeface="Meiryo UI" panose="020B0604030504040204" pitchFamily="50" charset="-128"/>
            </a:endParaRPr>
          </a:p>
          <a:p>
            <a:pPr defTabSz="288000">
              <a:defRPr/>
            </a:pPr>
            <a:r>
              <a:rPr kumimoji="1" lang="ja-JP" altLang="en-US" sz="1400" dirty="0">
                <a:solidFill>
                  <a:srgbClr val="000000"/>
                </a:solidFill>
                <a:latin typeface="Meiryo UI" panose="020B0604030504040204" pitchFamily="50" charset="-128"/>
                <a:ea typeface="Meiryo UI" panose="020B0604030504040204" pitchFamily="50" charset="-128"/>
              </a:rPr>
              <a:t>　　　</a:t>
            </a:r>
            <a:r>
              <a:rPr kumimoji="1" lang="ja-JP" altLang="en-US" sz="1400" dirty="0">
                <a:latin typeface="Meiryo UI" panose="020B0604030504040204" pitchFamily="50" charset="-128"/>
                <a:ea typeface="Meiryo UI" panose="020B0604030504040204" pitchFamily="50" charset="-128"/>
              </a:rPr>
              <a:t>駐車場・庭園・バルコニーなど、既存の機能を活かしながらの発電が可能。</a:t>
            </a:r>
            <a:endParaRPr kumimoji="1" lang="en-US" altLang="ja-JP" sz="1400" dirty="0">
              <a:latin typeface="Meiryo UI" panose="020B0604030504040204" pitchFamily="50" charset="-128"/>
              <a:ea typeface="Meiryo UI" panose="020B0604030504040204" pitchFamily="50" charset="-128"/>
            </a:endParaRPr>
          </a:p>
          <a:p>
            <a:pPr defTabSz="288000">
              <a:defRPr/>
            </a:pPr>
            <a:r>
              <a:rPr kumimoji="1" lang="ja-JP" altLang="en-US" sz="1400" dirty="0">
                <a:solidFill>
                  <a:srgbClr val="000000"/>
                </a:solidFill>
                <a:latin typeface="Meiryo UI" panose="020B0604030504040204" pitchFamily="50" charset="-128"/>
                <a:ea typeface="Meiryo UI" panose="020B0604030504040204" pitchFamily="50" charset="-128"/>
              </a:rPr>
              <a:t>　　　　</a:t>
            </a:r>
            <a:endParaRPr kumimoji="1" lang="en-US" altLang="ja-JP" sz="1400" dirty="0">
              <a:solidFill>
                <a:srgbClr val="000000"/>
              </a:solidFill>
              <a:latin typeface="Meiryo UI" panose="020B0604030504040204" pitchFamily="50" charset="-128"/>
              <a:ea typeface="Meiryo UI" panose="020B0604030504040204" pitchFamily="50" charset="-128"/>
            </a:endParaRPr>
          </a:p>
          <a:p>
            <a:pPr defTabSz="288000">
              <a:defRPr/>
            </a:pPr>
            <a:r>
              <a:rPr kumimoji="1" lang="ja-JP" altLang="en-US" sz="1600" dirty="0">
                <a:solidFill>
                  <a:srgbClr val="000000"/>
                </a:solidFill>
                <a:latin typeface="Meiryo UI" panose="020B0604030504040204" pitchFamily="50" charset="-128"/>
                <a:ea typeface="Meiryo UI" panose="020B0604030504040204" pitchFamily="50" charset="-128"/>
              </a:rPr>
              <a:t>④　</a:t>
            </a:r>
            <a:r>
              <a:rPr kumimoji="1" lang="ja-JP" altLang="en-US" sz="1600" b="1" dirty="0">
                <a:solidFill>
                  <a:srgbClr val="00B050"/>
                </a:solidFill>
                <a:latin typeface="Meiryo UI" panose="020B0604030504040204" pitchFamily="50" charset="-128"/>
                <a:ea typeface="Meiryo UI" panose="020B0604030504040204" pitchFamily="50" charset="-128"/>
              </a:rPr>
              <a:t>環境教育</a:t>
            </a:r>
            <a:endParaRPr kumimoji="1" lang="en-US" altLang="ja-JP" sz="1600" b="1" dirty="0">
              <a:solidFill>
                <a:srgbClr val="00B050"/>
              </a:solidFill>
              <a:latin typeface="Meiryo UI" panose="020B0604030504040204" pitchFamily="50" charset="-128"/>
              <a:ea typeface="Meiryo UI" panose="020B0604030504040204" pitchFamily="50" charset="-128"/>
            </a:endParaRPr>
          </a:p>
          <a:p>
            <a:pPr defTabSz="288000">
              <a:defRPr/>
            </a:pPr>
            <a:r>
              <a:rPr kumimoji="1" lang="ja-JP" altLang="en-US" sz="1400" dirty="0">
                <a:solidFill>
                  <a:srgbClr val="000000"/>
                </a:solidFill>
                <a:latin typeface="Meiryo UI" panose="020B0604030504040204" pitchFamily="50" charset="-128"/>
                <a:ea typeface="Meiryo UI" panose="020B0604030504040204" pitchFamily="50" charset="-128"/>
              </a:rPr>
              <a:t>　　　地域の小中学校などの環境教育の場として活用できる。</a:t>
            </a:r>
            <a:endParaRPr kumimoji="1" lang="en-US" altLang="ja-JP" sz="1400" dirty="0">
              <a:solidFill>
                <a:srgbClr val="000000"/>
              </a:solidFill>
              <a:latin typeface="Meiryo UI" panose="020B0604030504040204" pitchFamily="50" charset="-128"/>
              <a:ea typeface="Meiryo UI" panose="020B0604030504040204" pitchFamily="50" charset="-128"/>
            </a:endParaRPr>
          </a:p>
          <a:p>
            <a:pPr defTabSz="288000">
              <a:defRPr/>
            </a:pPr>
            <a:endParaRPr kumimoji="1" lang="en-US" altLang="ja-JP" sz="1400" dirty="0">
              <a:solidFill>
                <a:srgbClr val="000000"/>
              </a:solidFill>
              <a:latin typeface="Meiryo UI" panose="020B0604030504040204" pitchFamily="50" charset="-128"/>
              <a:ea typeface="Meiryo UI" panose="020B0604030504040204" pitchFamily="50" charset="-128"/>
            </a:endParaRPr>
          </a:p>
          <a:p>
            <a:pPr defTabSz="288000">
              <a:defRPr/>
            </a:pPr>
            <a:endParaRPr kumimoji="1" lang="en-US" altLang="ja-JP" sz="1400" dirty="0">
              <a:solidFill>
                <a:srgbClr val="000000"/>
              </a:solidFill>
              <a:latin typeface="Meiryo UI" panose="020B0604030504040204" pitchFamily="50" charset="-128"/>
              <a:ea typeface="Meiryo UI" panose="020B0604030504040204" pitchFamily="50" charset="-128"/>
            </a:endParaRPr>
          </a:p>
          <a:p>
            <a:pPr defTabSz="288000">
              <a:defRPr/>
            </a:pPr>
            <a:endParaRPr kumimoji="1" lang="en-US" altLang="ja-JP" sz="1400" dirty="0">
              <a:solidFill>
                <a:srgbClr val="000000"/>
              </a:solidFill>
              <a:latin typeface="Meiryo UI" panose="020B0604030504040204" pitchFamily="50" charset="-128"/>
              <a:ea typeface="Meiryo UI" panose="020B0604030504040204" pitchFamily="50" charset="-128"/>
            </a:endParaRPr>
          </a:p>
          <a:p>
            <a:pPr defTabSz="288000">
              <a:defRPr/>
            </a:pPr>
            <a:r>
              <a:rPr kumimoji="1" lang="ja-JP" altLang="en-US" sz="1400" dirty="0">
                <a:solidFill>
                  <a:srgbClr val="000000"/>
                </a:solidFill>
                <a:latin typeface="Meiryo UI" panose="020B0604030504040204" pitchFamily="50" charset="-128"/>
                <a:ea typeface="Meiryo UI" panose="020B0604030504040204" pitchFamily="50" charset="-128"/>
              </a:rPr>
              <a:t>　　　　</a:t>
            </a:r>
            <a:endParaRPr kumimoji="1" lang="en-US" altLang="ja-JP" sz="1400" dirty="0">
              <a:solidFill>
                <a:srgbClr val="000000"/>
              </a:solidFill>
              <a:latin typeface="Meiryo UI" panose="020B0604030504040204" pitchFamily="50" charset="-128"/>
              <a:ea typeface="Meiryo UI" panose="020B0604030504040204" pitchFamily="50" charset="-128"/>
            </a:endParaRPr>
          </a:p>
          <a:p>
            <a:pPr defTabSz="288000">
              <a:defRPr/>
            </a:pPr>
            <a:r>
              <a:rPr kumimoji="1" lang="ja-JP" altLang="en-US" sz="1400" dirty="0">
                <a:solidFill>
                  <a:srgbClr val="000000"/>
                </a:solidFill>
                <a:latin typeface="Meiryo UI" panose="020B0604030504040204" pitchFamily="50" charset="-128"/>
                <a:ea typeface="Meiryo UI" panose="020B0604030504040204" pitchFamily="50" charset="-128"/>
              </a:rPr>
              <a:t>　　</a:t>
            </a:r>
            <a:endParaRPr kumimoji="1" lang="en-US" altLang="ja-JP" sz="1400" dirty="0">
              <a:solidFill>
                <a:srgbClr val="000000"/>
              </a:solidFill>
              <a:latin typeface="Meiryo UI" panose="020B0604030504040204" pitchFamily="50" charset="-128"/>
              <a:ea typeface="Meiryo UI" panose="020B0604030504040204" pitchFamily="50" charset="-128"/>
            </a:endParaRPr>
          </a:p>
        </p:txBody>
      </p:sp>
      <p:sp>
        <p:nvSpPr>
          <p:cNvPr id="9" name="テキスト ボックス 8"/>
          <p:cNvSpPr txBox="1"/>
          <p:nvPr/>
        </p:nvSpPr>
        <p:spPr>
          <a:xfrm>
            <a:off x="139147" y="5712821"/>
            <a:ext cx="11884687" cy="648223"/>
          </a:xfrm>
          <a:prstGeom prst="rect">
            <a:avLst/>
          </a:prstGeom>
          <a:noFill/>
        </p:spPr>
        <p:txBody>
          <a:bodyPr wrap="none" lIns="0" rIns="0" rtlCol="0">
            <a:noAutofit/>
          </a:bodyPr>
          <a:lstStyle/>
          <a:p>
            <a:pPr algn="ctr" defTabSz="288000">
              <a:defRPr/>
            </a:pPr>
            <a:r>
              <a:rPr kumimoji="1" lang="ja-JP" altLang="en-US" sz="2800" b="1" u="sng" dirty="0">
                <a:latin typeface="Meiryo UI" panose="020B0604030504040204" pitchFamily="50" charset="-128"/>
                <a:ea typeface="Meiryo UI" panose="020B0604030504040204" pitchFamily="50" charset="-128"/>
              </a:rPr>
              <a:t>新たな価値を創出する「路面ソーラー」の導入をご検討ください。</a:t>
            </a:r>
            <a:endParaRPr kumimoji="1" lang="en-US" altLang="ja-JP" sz="2800" b="1" u="sng" dirty="0">
              <a:latin typeface="Meiryo UI" panose="020B0604030504040204" pitchFamily="50" charset="-128"/>
              <a:ea typeface="Meiryo UI" panose="020B0604030504040204" pitchFamily="50" charset="-128"/>
            </a:endParaRPr>
          </a:p>
          <a:p>
            <a:pPr defTabSz="288000">
              <a:defRPr/>
            </a:pPr>
            <a:endParaRPr kumimoji="1" lang="en-US" altLang="ja-JP" sz="1400" dirty="0">
              <a:solidFill>
                <a:srgbClr val="000000"/>
              </a:solidFill>
              <a:latin typeface="Meiryo UI" panose="020B0604030504040204" pitchFamily="50" charset="-128"/>
              <a:ea typeface="Meiryo UI" panose="020B0604030504040204" pitchFamily="50" charset="-128"/>
            </a:endParaRPr>
          </a:p>
          <a:p>
            <a:pPr defTabSz="288000">
              <a:defRPr/>
            </a:pPr>
            <a:r>
              <a:rPr kumimoji="1" lang="ja-JP" altLang="en-US" sz="1400" dirty="0">
                <a:solidFill>
                  <a:srgbClr val="000000"/>
                </a:solidFill>
                <a:latin typeface="Meiryo UI" panose="020B0604030504040204" pitchFamily="50" charset="-128"/>
                <a:ea typeface="Meiryo UI" panose="020B0604030504040204" pitchFamily="50" charset="-128"/>
              </a:rPr>
              <a:t>　　　　</a:t>
            </a:r>
            <a:endParaRPr kumimoji="1" lang="en-US" altLang="ja-JP" sz="1400" dirty="0">
              <a:solidFill>
                <a:srgbClr val="000000"/>
              </a:solidFill>
              <a:latin typeface="Meiryo UI" panose="020B0604030504040204" pitchFamily="50" charset="-128"/>
              <a:ea typeface="Meiryo UI" panose="020B0604030504040204" pitchFamily="50" charset="-128"/>
            </a:endParaRPr>
          </a:p>
          <a:p>
            <a:pPr defTabSz="288000">
              <a:defRPr/>
            </a:pPr>
            <a:r>
              <a:rPr kumimoji="1" lang="ja-JP" altLang="en-US" sz="1400" dirty="0">
                <a:solidFill>
                  <a:srgbClr val="000000"/>
                </a:solidFill>
                <a:latin typeface="Meiryo UI" panose="020B0604030504040204" pitchFamily="50" charset="-128"/>
                <a:ea typeface="Meiryo UI" panose="020B0604030504040204" pitchFamily="50" charset="-128"/>
              </a:rPr>
              <a:t>　　</a:t>
            </a:r>
            <a:endParaRPr kumimoji="1" lang="en-US" altLang="ja-JP" sz="1400" dirty="0">
              <a:solidFill>
                <a:srgbClr val="000000"/>
              </a:solidFill>
              <a:latin typeface="Meiryo UI" panose="020B0604030504040204" pitchFamily="50" charset="-128"/>
              <a:ea typeface="Meiryo UI" panose="020B0604030504040204" pitchFamily="50" charset="-128"/>
            </a:endParaRPr>
          </a:p>
        </p:txBody>
      </p:sp>
      <p:pic>
        <p:nvPicPr>
          <p:cNvPr id="10" name="図 9"/>
          <p:cNvPicPr>
            <a:picLocks noChangeAspect="1"/>
          </p:cNvPicPr>
          <p:nvPr/>
        </p:nvPicPr>
        <p:blipFill>
          <a:blip r:embed="rId4"/>
          <a:stretch>
            <a:fillRect/>
          </a:stretch>
        </p:blipFill>
        <p:spPr>
          <a:xfrm>
            <a:off x="6438653" y="1634041"/>
            <a:ext cx="2601828" cy="1736896"/>
          </a:xfrm>
          <a:prstGeom prst="rect">
            <a:avLst/>
          </a:prstGeom>
        </p:spPr>
      </p:pic>
      <p:pic>
        <p:nvPicPr>
          <p:cNvPr id="11" name="図 10"/>
          <p:cNvPicPr>
            <a:picLocks noChangeAspect="1"/>
          </p:cNvPicPr>
          <p:nvPr/>
        </p:nvPicPr>
        <p:blipFill>
          <a:blip r:embed="rId5"/>
          <a:stretch>
            <a:fillRect/>
          </a:stretch>
        </p:blipFill>
        <p:spPr>
          <a:xfrm>
            <a:off x="9146902" y="1617212"/>
            <a:ext cx="2623458" cy="1753725"/>
          </a:xfrm>
          <a:prstGeom prst="rect">
            <a:avLst/>
          </a:prstGeom>
        </p:spPr>
      </p:pic>
      <p:pic>
        <p:nvPicPr>
          <p:cNvPr id="14" name="図 13"/>
          <p:cNvPicPr>
            <a:picLocks noChangeAspect="1"/>
          </p:cNvPicPr>
          <p:nvPr/>
        </p:nvPicPr>
        <p:blipFill>
          <a:blip r:embed="rId6"/>
          <a:stretch>
            <a:fillRect/>
          </a:stretch>
        </p:blipFill>
        <p:spPr>
          <a:xfrm>
            <a:off x="6433882" y="3486045"/>
            <a:ext cx="2606599" cy="1737732"/>
          </a:xfrm>
          <a:prstGeom prst="rect">
            <a:avLst/>
          </a:prstGeom>
        </p:spPr>
      </p:pic>
      <p:pic>
        <p:nvPicPr>
          <p:cNvPr id="15" name="図 14"/>
          <p:cNvPicPr>
            <a:picLocks noChangeAspect="1"/>
          </p:cNvPicPr>
          <p:nvPr/>
        </p:nvPicPr>
        <p:blipFill>
          <a:blip r:embed="rId7"/>
          <a:stretch>
            <a:fillRect/>
          </a:stretch>
        </p:blipFill>
        <p:spPr>
          <a:xfrm>
            <a:off x="9146532" y="3480179"/>
            <a:ext cx="2624197" cy="1749464"/>
          </a:xfrm>
          <a:prstGeom prst="rect">
            <a:avLst/>
          </a:prstGeom>
        </p:spPr>
      </p:pic>
      <p:sp>
        <p:nvSpPr>
          <p:cNvPr id="3" name="正方形/長方形 2"/>
          <p:cNvSpPr/>
          <p:nvPr/>
        </p:nvSpPr>
        <p:spPr>
          <a:xfrm>
            <a:off x="225074" y="1661298"/>
            <a:ext cx="6013819" cy="3568345"/>
          </a:xfrm>
          <a:prstGeom prst="rect">
            <a:avLst/>
          </a:prstGeom>
          <a:noFill/>
          <a:ln w="38100" cmpd="thinThick">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3936769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12794</TotalTime>
  <Words>2696</Words>
  <Application>Microsoft Office PowerPoint</Application>
  <PresentationFormat>ワイド画面</PresentationFormat>
  <Paragraphs>314</Paragraphs>
  <Slides>22</Slides>
  <Notes>13</Notes>
  <HiddenSlides>0</HiddenSlides>
  <MMClips>0</MMClips>
  <ScaleCrop>false</ScaleCrop>
  <HeadingPairs>
    <vt:vector size="8" baseType="variant">
      <vt:variant>
        <vt:lpstr>使用されているフォント</vt:lpstr>
      </vt:variant>
      <vt:variant>
        <vt:i4>11</vt:i4>
      </vt:variant>
      <vt:variant>
        <vt:lpstr>テーマ</vt:lpstr>
      </vt:variant>
      <vt:variant>
        <vt:i4>1</vt:i4>
      </vt:variant>
      <vt:variant>
        <vt:lpstr>埋め込まれた OLE サーバー</vt:lpstr>
      </vt:variant>
      <vt:variant>
        <vt:i4>1</vt:i4>
      </vt:variant>
      <vt:variant>
        <vt:lpstr>スライド タイトル</vt:lpstr>
      </vt:variant>
      <vt:variant>
        <vt:i4>22</vt:i4>
      </vt:variant>
    </vt:vector>
  </HeadingPairs>
  <TitlesOfParts>
    <vt:vector size="35" baseType="lpstr">
      <vt:lpstr>A-OTF UD新ゴ Pr6N L</vt:lpstr>
      <vt:lpstr>FOT-スーラ ProN DB</vt:lpstr>
      <vt:lpstr>HGSｺﾞｼｯｸE</vt:lpstr>
      <vt:lpstr>Meiryo UI</vt:lpstr>
      <vt:lpstr>メイリオ</vt:lpstr>
      <vt:lpstr>游ゴシック</vt:lpstr>
      <vt:lpstr>Arial</vt:lpstr>
      <vt:lpstr>Arial Black</vt:lpstr>
      <vt:lpstr>Calibri</vt:lpstr>
      <vt:lpstr>Calibri Light</vt:lpstr>
      <vt:lpstr>Segoe UI Light</vt:lpstr>
      <vt:lpstr>Office テーマ</vt:lpstr>
      <vt:lpstr>Worksheet</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中電工</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yoshida yukari</dc:creator>
  <cp:lastModifiedBy>室屋　真路</cp:lastModifiedBy>
  <cp:revision>188</cp:revision>
  <cp:lastPrinted>2024-12-10T00:28:54Z</cp:lastPrinted>
  <dcterms:created xsi:type="dcterms:W3CDTF">2021-07-01T07:25:07Z</dcterms:created>
  <dcterms:modified xsi:type="dcterms:W3CDTF">2025-12-24T02:54:40Z</dcterms:modified>
</cp:coreProperties>
</file>